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6858000" cy="9906000" type="A4"/>
  <p:notesSz cx="6858000" cy="9906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2045"/>
    <p:restoredTop sz="94648"/>
  </p:normalViewPr>
  <p:slideViewPr>
    <p:cSldViewPr>
      <p:cViewPr varScale="1">
        <p:scale>
          <a:sx n="73" d="100"/>
          <a:sy n="73" d="100"/>
        </p:scale>
        <p:origin x="3090" y="7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14350" y="3070860"/>
            <a:ext cx="5829300" cy="208025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028700" y="5547360"/>
            <a:ext cx="4800600" cy="2476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12/17/2025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rgbClr val="8F8F8F"/>
                </a:solidFill>
                <a:latin typeface="Segoe UI Semilight"/>
                <a:cs typeface="Segoe UI Semilight"/>
              </a:defRPr>
            </a:lvl1pPr>
          </a:lstStyle>
          <a:p>
            <a:pPr marL="38100">
              <a:lnSpc>
                <a:spcPct val="100000"/>
              </a:lnSpc>
              <a:spcBef>
                <a:spcPts val="175"/>
              </a:spcBef>
            </a:pPr>
            <a:fld id="{81D60167-4931-47E6-BA6A-407CBD079E47}" type="slidenum">
              <a:rPr spc="-5" dirty="0"/>
              <a:t>‹N°›</a:t>
            </a:fld>
            <a:endParaRPr spc="-5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500" b="0" i="0">
                <a:solidFill>
                  <a:srgbClr val="313145"/>
                </a:solidFill>
                <a:latin typeface="Segoe UI Semibold"/>
                <a:cs typeface="Segoe UI Semibold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300" b="0" i="0">
                <a:solidFill>
                  <a:srgbClr val="313145"/>
                </a:solidFill>
                <a:latin typeface="Segoe UI"/>
                <a:cs typeface="Segoe U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12/17/2025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rgbClr val="8F8F8F"/>
                </a:solidFill>
                <a:latin typeface="Segoe UI Semilight"/>
                <a:cs typeface="Segoe UI Semilight"/>
              </a:defRPr>
            </a:lvl1pPr>
          </a:lstStyle>
          <a:p>
            <a:pPr marL="38100">
              <a:lnSpc>
                <a:spcPct val="100000"/>
              </a:lnSpc>
              <a:spcBef>
                <a:spcPts val="175"/>
              </a:spcBef>
            </a:pPr>
            <a:fld id="{81D60167-4931-47E6-BA6A-407CBD079E47}" type="slidenum">
              <a:rPr spc="-5" dirty="0"/>
              <a:t>‹N°›</a:t>
            </a:fld>
            <a:endParaRPr spc="-5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500" b="0" i="0">
                <a:solidFill>
                  <a:srgbClr val="313145"/>
                </a:solidFill>
                <a:latin typeface="Segoe UI Semibold"/>
                <a:cs typeface="Segoe UI Semibold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42900" y="2278380"/>
            <a:ext cx="2983230" cy="65379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531870" y="2278380"/>
            <a:ext cx="2983230" cy="65379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12/17/2025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rgbClr val="8F8F8F"/>
                </a:solidFill>
                <a:latin typeface="Segoe UI Semilight"/>
                <a:cs typeface="Segoe UI Semilight"/>
              </a:defRPr>
            </a:lvl1pPr>
          </a:lstStyle>
          <a:p>
            <a:pPr marL="38100">
              <a:lnSpc>
                <a:spcPct val="100000"/>
              </a:lnSpc>
              <a:spcBef>
                <a:spcPts val="175"/>
              </a:spcBef>
            </a:pPr>
            <a:fld id="{81D60167-4931-47E6-BA6A-407CBD079E47}" type="slidenum">
              <a:rPr spc="-5" dirty="0"/>
              <a:t>‹N°›</a:t>
            </a:fld>
            <a:endParaRPr spc="-5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500" b="0" i="0">
                <a:solidFill>
                  <a:srgbClr val="313145"/>
                </a:solidFill>
                <a:latin typeface="Segoe UI Semibold"/>
                <a:cs typeface="Segoe UI Semibold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12/17/2025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rgbClr val="8F8F8F"/>
                </a:solidFill>
                <a:latin typeface="Segoe UI Semilight"/>
                <a:cs typeface="Segoe UI Semilight"/>
              </a:defRPr>
            </a:lvl1pPr>
          </a:lstStyle>
          <a:p>
            <a:pPr marL="38100">
              <a:lnSpc>
                <a:spcPct val="100000"/>
              </a:lnSpc>
              <a:spcBef>
                <a:spcPts val="175"/>
              </a:spcBef>
            </a:pPr>
            <a:fld id="{81D60167-4931-47E6-BA6A-407CBD079E47}" type="slidenum">
              <a:rPr spc="-5" dirty="0"/>
              <a:t>‹N°›</a:t>
            </a:fld>
            <a:endParaRPr spc="-5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2215895"/>
            <a:ext cx="6857999" cy="5148071"/>
          </a:xfrm>
          <a:prstGeom prst="rect">
            <a:avLst/>
          </a:prstGeom>
        </p:spPr>
      </p:pic>
      <p:sp>
        <p:nvSpPr>
          <p:cNvPr id="17" name="bg object 17"/>
          <p:cNvSpPr/>
          <p:nvPr/>
        </p:nvSpPr>
        <p:spPr>
          <a:xfrm>
            <a:off x="0" y="6446519"/>
            <a:ext cx="6858000" cy="1243965"/>
          </a:xfrm>
          <a:custGeom>
            <a:avLst/>
            <a:gdLst/>
            <a:ahLst/>
            <a:cxnLst/>
            <a:rect l="l" t="t" r="r" b="b"/>
            <a:pathLst>
              <a:path w="6858000" h="1243965">
                <a:moveTo>
                  <a:pt x="6858000" y="0"/>
                </a:moveTo>
                <a:lnTo>
                  <a:pt x="0" y="0"/>
                </a:lnTo>
                <a:lnTo>
                  <a:pt x="0" y="1243583"/>
                </a:lnTo>
                <a:lnTo>
                  <a:pt x="6858000" y="1243583"/>
                </a:lnTo>
                <a:lnTo>
                  <a:pt x="6858000" y="0"/>
                </a:lnTo>
                <a:close/>
              </a:path>
            </a:pathLst>
          </a:custGeom>
          <a:solidFill>
            <a:srgbClr val="075F9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12/17/2025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rgbClr val="8F8F8F"/>
                </a:solidFill>
                <a:latin typeface="Segoe UI Semilight"/>
                <a:cs typeface="Segoe UI Semilight"/>
              </a:defRPr>
            </a:lvl1pPr>
          </a:lstStyle>
          <a:p>
            <a:pPr marL="38100">
              <a:lnSpc>
                <a:spcPct val="100000"/>
              </a:lnSpc>
              <a:spcBef>
                <a:spcPts val="175"/>
              </a:spcBef>
            </a:pPr>
            <a:fld id="{81D60167-4931-47E6-BA6A-407CBD079E47}" type="slidenum">
              <a:rPr spc="-5" dirty="0"/>
              <a:t>‹N°›</a:t>
            </a:fld>
            <a:endParaRPr spc="-5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450262" y="1218259"/>
            <a:ext cx="3957474" cy="4064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500" b="0" i="0">
                <a:solidFill>
                  <a:srgbClr val="313145"/>
                </a:solidFill>
                <a:latin typeface="Segoe UI Semibold"/>
                <a:cs typeface="Segoe UI Semibold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07264" y="2423742"/>
            <a:ext cx="5643471" cy="659193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300" b="0" i="0">
                <a:solidFill>
                  <a:srgbClr val="313145"/>
                </a:solidFill>
                <a:latin typeface="Segoe UI"/>
                <a:cs typeface="Segoe U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331720" y="9212580"/>
            <a:ext cx="2194560" cy="4953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42900" y="9212580"/>
            <a:ext cx="1577340" cy="4953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12/17/2025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3356102" y="9417573"/>
            <a:ext cx="146050" cy="1936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000" b="0" i="0">
                <a:solidFill>
                  <a:srgbClr val="8F8F8F"/>
                </a:solidFill>
                <a:latin typeface="Segoe UI Semilight"/>
                <a:cs typeface="Segoe UI Semilight"/>
              </a:defRPr>
            </a:lvl1pPr>
          </a:lstStyle>
          <a:p>
            <a:pPr marL="38100">
              <a:lnSpc>
                <a:spcPct val="100000"/>
              </a:lnSpc>
              <a:spcBef>
                <a:spcPts val="175"/>
              </a:spcBef>
            </a:pPr>
            <a:fld id="{81D60167-4931-47E6-BA6A-407CBD079E47}" type="slidenum">
              <a:rPr spc="-5" dirty="0"/>
              <a:t>‹N°›</a:t>
            </a:fld>
            <a:endParaRPr spc="-5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7" Type="http://schemas.openxmlformats.org/officeDocument/2006/relationships/image" Target="../media/image6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5.png"/><Relationship Id="rId5" Type="http://schemas.openxmlformats.org/officeDocument/2006/relationships/hyperlink" Target="http://www.afec.fr/" TargetMode="External"/><Relationship Id="rId4" Type="http://schemas.openxmlformats.org/officeDocument/2006/relationships/image" Target="../media/image4.jp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mailto:chartres@afec.fr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jp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hyperlink" Target="mailto:nathalie.guiberteau@afec.fr" TargetMode="External"/><Relationship Id="rId7" Type="http://schemas.openxmlformats.org/officeDocument/2006/relationships/hyperlink" Target="mailto:chartres@afec.fr" TargetMode="External"/><Relationship Id="rId2" Type="http://schemas.openxmlformats.org/officeDocument/2006/relationships/hyperlink" Target="mailto:armelle.treguier@afec.fr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mailto:annie.roger@afec.fr" TargetMode="External"/><Relationship Id="rId5" Type="http://schemas.openxmlformats.org/officeDocument/2006/relationships/hyperlink" Target="mailto:eloise.suarez@afec.fr" TargetMode="External"/><Relationship Id="rId4" Type="http://schemas.openxmlformats.org/officeDocument/2006/relationships/hyperlink" Target="mailto:lara.hebert@afec.fr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992443" y="6504438"/>
            <a:ext cx="2890520" cy="1010285"/>
          </a:xfrm>
          <a:prstGeom prst="rect">
            <a:avLst/>
          </a:prstGeom>
        </p:spPr>
        <p:txBody>
          <a:bodyPr vert="horz" wrap="square" lIns="0" tIns="13906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095"/>
              </a:spcBef>
            </a:pPr>
            <a:r>
              <a:rPr sz="2400" spc="-5" dirty="0">
                <a:solidFill>
                  <a:srgbClr val="FFFFFF"/>
                </a:solidFill>
                <a:latin typeface="Segoe UI Semibold"/>
                <a:cs typeface="Segoe UI Semibold"/>
              </a:rPr>
              <a:t>Descriptif</a:t>
            </a:r>
            <a:r>
              <a:rPr sz="2400" spc="-40" dirty="0">
                <a:solidFill>
                  <a:srgbClr val="FFFFFF"/>
                </a:solidFill>
                <a:latin typeface="Segoe UI Semibold"/>
                <a:cs typeface="Segoe UI Semibold"/>
              </a:rPr>
              <a:t> </a:t>
            </a:r>
            <a:r>
              <a:rPr sz="2400" dirty="0">
                <a:solidFill>
                  <a:srgbClr val="FFFFFF"/>
                </a:solidFill>
                <a:latin typeface="Segoe UI Semibold"/>
                <a:cs typeface="Segoe UI Semibold"/>
              </a:rPr>
              <a:t>des</a:t>
            </a:r>
            <a:r>
              <a:rPr sz="2400" spc="-35" dirty="0">
                <a:solidFill>
                  <a:srgbClr val="FFFFFF"/>
                </a:solidFill>
                <a:latin typeface="Segoe UI Semibold"/>
                <a:cs typeface="Segoe UI Semibold"/>
              </a:rPr>
              <a:t> </a:t>
            </a:r>
            <a:r>
              <a:rPr sz="2400" spc="-5" dirty="0">
                <a:solidFill>
                  <a:srgbClr val="FFFFFF"/>
                </a:solidFill>
                <a:latin typeface="Segoe UI Semibold"/>
                <a:cs typeface="Segoe UI Semibold"/>
              </a:rPr>
              <a:t>locaux</a:t>
            </a:r>
            <a:endParaRPr sz="2400">
              <a:latin typeface="Segoe UI Semibold"/>
              <a:cs typeface="Segoe UI Semibold"/>
            </a:endParaRPr>
          </a:p>
          <a:p>
            <a:pPr algn="ctr">
              <a:lnSpc>
                <a:spcPct val="100000"/>
              </a:lnSpc>
              <a:spcBef>
                <a:spcPts val="994"/>
              </a:spcBef>
            </a:pPr>
            <a:r>
              <a:rPr sz="2400" spc="-5" dirty="0">
                <a:solidFill>
                  <a:srgbClr val="FFFFFF"/>
                </a:solidFill>
                <a:latin typeface="Segoe UI"/>
                <a:cs typeface="Segoe UI"/>
              </a:rPr>
              <a:t>AFEC</a:t>
            </a:r>
            <a:r>
              <a:rPr sz="2400" spc="-25" dirty="0">
                <a:solidFill>
                  <a:srgbClr val="FFFFFF"/>
                </a:solidFill>
                <a:latin typeface="Segoe UI"/>
                <a:cs typeface="Segoe UI"/>
              </a:rPr>
              <a:t> </a:t>
            </a:r>
            <a:r>
              <a:rPr sz="2400" dirty="0">
                <a:solidFill>
                  <a:srgbClr val="FFFFFF"/>
                </a:solidFill>
                <a:latin typeface="Segoe UI"/>
                <a:cs typeface="Segoe UI"/>
              </a:rPr>
              <a:t>Chartres</a:t>
            </a:r>
            <a:endParaRPr sz="2400">
              <a:latin typeface="Segoe UI"/>
              <a:cs typeface="Segoe UI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503931" y="9002267"/>
            <a:ext cx="324611" cy="324611"/>
          </a:xfrm>
          <a:prstGeom prst="rect">
            <a:avLst/>
          </a:prstGeom>
        </p:spPr>
      </p:pic>
      <p:pic>
        <p:nvPicPr>
          <p:cNvPr id="5" name="object 5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522219" y="9374123"/>
            <a:ext cx="288035" cy="288035"/>
          </a:xfrm>
          <a:prstGeom prst="rect">
            <a:avLst/>
          </a:prstGeom>
        </p:spPr>
      </p:pic>
      <p:pic>
        <p:nvPicPr>
          <p:cNvPr id="6" name="object 6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2523744" y="8665464"/>
            <a:ext cx="286511" cy="288035"/>
          </a:xfrm>
          <a:prstGeom prst="rect">
            <a:avLst/>
          </a:prstGeom>
        </p:spPr>
      </p:pic>
      <p:sp>
        <p:nvSpPr>
          <p:cNvPr id="7" name="object 7"/>
          <p:cNvSpPr txBox="1"/>
          <p:nvPr/>
        </p:nvSpPr>
        <p:spPr>
          <a:xfrm>
            <a:off x="2495660" y="8286060"/>
            <a:ext cx="2685940" cy="126880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spc="-5" dirty="0">
                <a:solidFill>
                  <a:srgbClr val="313145"/>
                </a:solidFill>
                <a:latin typeface="Segoe UI Semibold"/>
                <a:cs typeface="Segoe UI Semibold"/>
              </a:rPr>
              <a:t>Suivez-nous</a:t>
            </a:r>
            <a:r>
              <a:rPr sz="1400" spc="-50" dirty="0">
                <a:solidFill>
                  <a:srgbClr val="313145"/>
                </a:solidFill>
                <a:latin typeface="Segoe UI Semibold"/>
                <a:cs typeface="Segoe UI Semibold"/>
              </a:rPr>
              <a:t> </a:t>
            </a:r>
            <a:r>
              <a:rPr sz="1400" dirty="0">
                <a:solidFill>
                  <a:srgbClr val="313145"/>
                </a:solidFill>
                <a:latin typeface="Segoe UI Semibold"/>
                <a:cs typeface="Segoe UI Semibold"/>
              </a:rPr>
              <a:t>:</a:t>
            </a:r>
            <a:endParaRPr sz="1400" dirty="0">
              <a:latin typeface="Segoe UI Semibold"/>
              <a:cs typeface="Segoe UI Semibold"/>
            </a:endParaRPr>
          </a:p>
          <a:p>
            <a:pPr marL="465455" marR="5080">
              <a:lnSpc>
                <a:spcPct val="193000"/>
              </a:lnSpc>
              <a:spcBef>
                <a:spcPts val="145"/>
              </a:spcBef>
            </a:pPr>
            <a:r>
              <a:rPr sz="1200" spc="-10" dirty="0">
                <a:solidFill>
                  <a:srgbClr val="313145"/>
                </a:solidFill>
                <a:latin typeface="Segoe UI"/>
                <a:cs typeface="Segoe UI"/>
              </a:rPr>
              <a:t>https://</a:t>
            </a:r>
            <a:r>
              <a:rPr sz="1200" spc="-10" dirty="0">
                <a:solidFill>
                  <a:srgbClr val="313145"/>
                </a:solidFill>
                <a:latin typeface="Segoe UI"/>
                <a:cs typeface="Segoe UI"/>
                <a:hlinkClick r:id="rId5"/>
              </a:rPr>
              <a:t>www.afec.fr/ </a:t>
            </a:r>
            <a:r>
              <a:rPr sz="1200" spc="-5" dirty="0">
                <a:solidFill>
                  <a:srgbClr val="313145"/>
                </a:solidFill>
                <a:latin typeface="Segoe UI"/>
                <a:cs typeface="Segoe UI"/>
              </a:rPr>
              <a:t> @afecgroupe </a:t>
            </a:r>
            <a:r>
              <a:rPr sz="1200" spc="95" dirty="0">
                <a:solidFill>
                  <a:srgbClr val="313145"/>
                </a:solidFill>
                <a:latin typeface="Segoe UI"/>
                <a:cs typeface="Segoe UI"/>
              </a:rPr>
              <a:t> </a:t>
            </a:r>
            <a:r>
              <a:rPr sz="1200" spc="-5" dirty="0">
                <a:solidFill>
                  <a:srgbClr val="313145"/>
                </a:solidFill>
                <a:latin typeface="Segoe UI"/>
                <a:cs typeface="Segoe UI"/>
              </a:rPr>
              <a:t>Groupe</a:t>
            </a:r>
            <a:r>
              <a:rPr sz="1200" spc="-55" dirty="0">
                <a:solidFill>
                  <a:srgbClr val="313145"/>
                </a:solidFill>
                <a:latin typeface="Segoe UI"/>
                <a:cs typeface="Segoe UI"/>
              </a:rPr>
              <a:t> </a:t>
            </a:r>
            <a:r>
              <a:rPr sz="1200" spc="-5" dirty="0" err="1">
                <a:solidFill>
                  <a:srgbClr val="313145"/>
                </a:solidFill>
                <a:latin typeface="Segoe UI"/>
                <a:cs typeface="Segoe UI"/>
              </a:rPr>
              <a:t>Afec</a:t>
            </a:r>
            <a:r>
              <a:rPr sz="1200" spc="-25" dirty="0">
                <a:solidFill>
                  <a:srgbClr val="313145"/>
                </a:solidFill>
                <a:latin typeface="Segoe UI"/>
                <a:cs typeface="Segoe UI"/>
              </a:rPr>
              <a:t> </a:t>
            </a:r>
            <a:endParaRPr lang="fr-FR" sz="1200" spc="-25" dirty="0">
              <a:solidFill>
                <a:srgbClr val="313145"/>
              </a:solidFill>
              <a:latin typeface="Segoe UI"/>
              <a:cs typeface="Segoe UI"/>
            </a:endParaRPr>
          </a:p>
          <a:p>
            <a:pPr marL="465455" marR="5080">
              <a:lnSpc>
                <a:spcPct val="193000"/>
              </a:lnSpc>
              <a:spcBef>
                <a:spcPts val="145"/>
              </a:spcBef>
            </a:pPr>
            <a:r>
              <a:rPr lang="fr-FR" sz="1200" spc="-25" dirty="0">
                <a:solidFill>
                  <a:srgbClr val="313145"/>
                </a:solidFill>
                <a:latin typeface="Segoe UI"/>
                <a:cs typeface="Segoe UI"/>
              </a:rPr>
              <a:t>AFEC Centre val de Loire</a:t>
            </a:r>
            <a:endParaRPr sz="1200" dirty="0">
              <a:latin typeface="Segoe UI"/>
              <a:cs typeface="Segoe UI"/>
            </a:endParaRPr>
          </a:p>
        </p:txBody>
      </p:sp>
      <p:pic>
        <p:nvPicPr>
          <p:cNvPr id="9" name="Image 8">
            <a:extLst>
              <a:ext uri="{FF2B5EF4-FFF2-40B4-BE49-F238E27FC236}">
                <a16:creationId xmlns:a16="http://schemas.microsoft.com/office/drawing/2014/main" id="{626545C5-B4CD-AFAF-E25B-7F3B8CD2687E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5042" y="458724"/>
            <a:ext cx="5327915" cy="987554"/>
          </a:xfrm>
          <a:prstGeom prst="rect">
            <a:avLst/>
          </a:prstGeom>
        </p:spPr>
      </p:pic>
      <p:pic>
        <p:nvPicPr>
          <p:cNvPr id="11" name="Image 10" descr="Une image contenant logo&#10;&#10;Description générée automatiquement">
            <a:extLst>
              <a:ext uri="{FF2B5EF4-FFF2-40B4-BE49-F238E27FC236}">
                <a16:creationId xmlns:a16="http://schemas.microsoft.com/office/drawing/2014/main" id="{F6991161-8DEE-4AEF-D602-E271304A131A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15000" y="8377623"/>
            <a:ext cx="945621" cy="786949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837710" y="1381307"/>
            <a:ext cx="318008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-5" dirty="0"/>
              <a:t>Informations</a:t>
            </a:r>
            <a:r>
              <a:rPr sz="2400" spc="-55" dirty="0"/>
              <a:t> </a:t>
            </a:r>
            <a:r>
              <a:rPr sz="2400" spc="-5" dirty="0"/>
              <a:t>Pratiques</a:t>
            </a:r>
            <a:endParaRPr sz="2400"/>
          </a:p>
        </p:txBody>
      </p:sp>
      <p:sp>
        <p:nvSpPr>
          <p:cNvPr id="3" name="object 3"/>
          <p:cNvSpPr txBox="1"/>
          <p:nvPr/>
        </p:nvSpPr>
        <p:spPr>
          <a:xfrm>
            <a:off x="786150" y="2844359"/>
            <a:ext cx="5025390" cy="3662541"/>
          </a:xfrm>
          <a:prstGeom prst="rect">
            <a:avLst/>
          </a:prstGeom>
        </p:spPr>
        <p:txBody>
          <a:bodyPr vert="horz" wrap="square" lIns="0" tIns="1143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0"/>
              </a:spcBef>
            </a:pPr>
            <a:r>
              <a:rPr sz="1600" spc="-10" dirty="0">
                <a:solidFill>
                  <a:srgbClr val="11568D"/>
                </a:solidFill>
                <a:latin typeface="Segoe UI Semibold"/>
                <a:cs typeface="Segoe UI Semibold"/>
              </a:rPr>
              <a:t>Adresse</a:t>
            </a:r>
            <a:endParaRPr sz="1600" dirty="0">
              <a:latin typeface="Segoe UI Semibold"/>
              <a:cs typeface="Segoe UI Semibold"/>
            </a:endParaRPr>
          </a:p>
          <a:p>
            <a:pPr marL="12700" marR="5080">
              <a:lnSpc>
                <a:spcPts val="1400"/>
              </a:lnSpc>
              <a:spcBef>
                <a:spcPts val="825"/>
              </a:spcBef>
            </a:pPr>
            <a:r>
              <a:rPr sz="1300" spc="-5" dirty="0">
                <a:solidFill>
                  <a:srgbClr val="333333"/>
                </a:solidFill>
                <a:latin typeface="Segoe UI"/>
                <a:cs typeface="Segoe UI"/>
              </a:rPr>
              <a:t>10</a:t>
            </a:r>
            <a:r>
              <a:rPr sz="1300" spc="10" dirty="0">
                <a:solidFill>
                  <a:srgbClr val="333333"/>
                </a:solidFill>
                <a:latin typeface="Segoe UI"/>
                <a:cs typeface="Segoe UI"/>
              </a:rPr>
              <a:t> </a:t>
            </a:r>
            <a:r>
              <a:rPr sz="1300" spc="-5" dirty="0">
                <a:solidFill>
                  <a:srgbClr val="333333"/>
                </a:solidFill>
                <a:latin typeface="Segoe UI"/>
                <a:cs typeface="Segoe UI"/>
              </a:rPr>
              <a:t>Rue</a:t>
            </a:r>
            <a:r>
              <a:rPr sz="1300" dirty="0">
                <a:solidFill>
                  <a:srgbClr val="333333"/>
                </a:solidFill>
                <a:latin typeface="Segoe UI"/>
                <a:cs typeface="Segoe UI"/>
              </a:rPr>
              <a:t> </a:t>
            </a:r>
            <a:r>
              <a:rPr sz="1300" spc="-10" dirty="0">
                <a:solidFill>
                  <a:srgbClr val="333333"/>
                </a:solidFill>
                <a:latin typeface="Segoe UI"/>
                <a:cs typeface="Segoe UI"/>
              </a:rPr>
              <a:t>Dieudonné</a:t>
            </a:r>
            <a:r>
              <a:rPr sz="1300" spc="25" dirty="0">
                <a:solidFill>
                  <a:srgbClr val="333333"/>
                </a:solidFill>
                <a:latin typeface="Segoe UI"/>
                <a:cs typeface="Segoe UI"/>
              </a:rPr>
              <a:t> </a:t>
            </a:r>
            <a:r>
              <a:rPr sz="1300" spc="-10" dirty="0">
                <a:solidFill>
                  <a:srgbClr val="333333"/>
                </a:solidFill>
                <a:latin typeface="Segoe UI"/>
                <a:cs typeface="Segoe UI"/>
              </a:rPr>
              <a:t>Costes,</a:t>
            </a:r>
            <a:r>
              <a:rPr sz="1300" spc="5" dirty="0">
                <a:solidFill>
                  <a:srgbClr val="333333"/>
                </a:solidFill>
                <a:latin typeface="Segoe UI"/>
                <a:cs typeface="Segoe UI"/>
              </a:rPr>
              <a:t> </a:t>
            </a:r>
            <a:r>
              <a:rPr sz="1300" spc="-10" dirty="0">
                <a:solidFill>
                  <a:srgbClr val="333333"/>
                </a:solidFill>
                <a:latin typeface="Segoe UI"/>
                <a:cs typeface="Segoe UI"/>
              </a:rPr>
              <a:t>28000</a:t>
            </a:r>
            <a:r>
              <a:rPr sz="1300" spc="25" dirty="0">
                <a:solidFill>
                  <a:srgbClr val="333333"/>
                </a:solidFill>
                <a:latin typeface="Segoe UI"/>
                <a:cs typeface="Segoe UI"/>
              </a:rPr>
              <a:t> </a:t>
            </a:r>
            <a:r>
              <a:rPr sz="1300" spc="-10" dirty="0">
                <a:solidFill>
                  <a:srgbClr val="333333"/>
                </a:solidFill>
                <a:latin typeface="Segoe UI"/>
                <a:cs typeface="Segoe UI"/>
              </a:rPr>
              <a:t>CHARTRES</a:t>
            </a:r>
            <a:r>
              <a:rPr sz="1300" spc="-15" dirty="0">
                <a:solidFill>
                  <a:srgbClr val="333333"/>
                </a:solidFill>
                <a:latin typeface="Segoe UI"/>
                <a:cs typeface="Segoe UI"/>
              </a:rPr>
              <a:t> </a:t>
            </a:r>
            <a:r>
              <a:rPr sz="1300" spc="-10" dirty="0">
                <a:solidFill>
                  <a:srgbClr val="333333"/>
                </a:solidFill>
                <a:latin typeface="Segoe UI"/>
                <a:cs typeface="Segoe UI"/>
              </a:rPr>
              <a:t>(Chambre</a:t>
            </a:r>
            <a:r>
              <a:rPr sz="1300" dirty="0">
                <a:solidFill>
                  <a:srgbClr val="333333"/>
                </a:solidFill>
                <a:latin typeface="Segoe UI"/>
                <a:cs typeface="Segoe UI"/>
              </a:rPr>
              <a:t> </a:t>
            </a:r>
            <a:r>
              <a:rPr sz="1300" spc="-10" dirty="0">
                <a:solidFill>
                  <a:srgbClr val="333333"/>
                </a:solidFill>
                <a:latin typeface="Segoe UI"/>
                <a:cs typeface="Segoe UI"/>
              </a:rPr>
              <a:t>Consulaire</a:t>
            </a:r>
            <a:r>
              <a:rPr sz="1300" spc="10" dirty="0">
                <a:solidFill>
                  <a:srgbClr val="333333"/>
                </a:solidFill>
                <a:latin typeface="Segoe UI"/>
                <a:cs typeface="Segoe UI"/>
              </a:rPr>
              <a:t> </a:t>
            </a:r>
            <a:r>
              <a:rPr sz="1300" spc="-5" dirty="0">
                <a:solidFill>
                  <a:srgbClr val="333333"/>
                </a:solidFill>
                <a:latin typeface="Segoe UI"/>
                <a:cs typeface="Segoe UI"/>
              </a:rPr>
              <a:t>de </a:t>
            </a:r>
            <a:r>
              <a:rPr sz="1300" spc="-345" dirty="0">
                <a:solidFill>
                  <a:srgbClr val="333333"/>
                </a:solidFill>
                <a:latin typeface="Segoe UI"/>
                <a:cs typeface="Segoe UI"/>
              </a:rPr>
              <a:t> </a:t>
            </a:r>
            <a:r>
              <a:rPr sz="1300" spc="-15" dirty="0" err="1">
                <a:solidFill>
                  <a:srgbClr val="333333"/>
                </a:solidFill>
                <a:latin typeface="Segoe UI"/>
                <a:cs typeface="Segoe UI"/>
              </a:rPr>
              <a:t>l’Agriculture</a:t>
            </a:r>
            <a:r>
              <a:rPr sz="1300" spc="-15" dirty="0">
                <a:solidFill>
                  <a:srgbClr val="333333"/>
                </a:solidFill>
                <a:latin typeface="Segoe UI"/>
                <a:cs typeface="Segoe UI"/>
              </a:rPr>
              <a:t>)</a:t>
            </a:r>
            <a:r>
              <a:rPr lang="fr-FR" sz="1300" spc="-15" dirty="0">
                <a:solidFill>
                  <a:srgbClr val="333333"/>
                </a:solidFill>
                <a:latin typeface="Segoe UI"/>
                <a:cs typeface="Segoe UI"/>
              </a:rPr>
              <a:t> – 3</a:t>
            </a:r>
            <a:r>
              <a:rPr lang="fr-FR" sz="1300" spc="-15" baseline="30000" dirty="0">
                <a:solidFill>
                  <a:srgbClr val="333333"/>
                </a:solidFill>
                <a:latin typeface="Segoe UI"/>
                <a:cs typeface="Segoe UI"/>
              </a:rPr>
              <a:t>ème</a:t>
            </a:r>
            <a:r>
              <a:rPr lang="fr-FR" sz="1300" spc="-15" dirty="0">
                <a:solidFill>
                  <a:srgbClr val="333333"/>
                </a:solidFill>
                <a:latin typeface="Segoe UI"/>
                <a:cs typeface="Segoe UI"/>
              </a:rPr>
              <a:t> étage</a:t>
            </a:r>
            <a:endParaRPr sz="1300" dirty="0">
              <a:latin typeface="Segoe UI"/>
              <a:cs typeface="Segoe UI"/>
            </a:endParaRPr>
          </a:p>
          <a:p>
            <a:pPr>
              <a:lnSpc>
                <a:spcPct val="100000"/>
              </a:lnSpc>
            </a:pPr>
            <a:endParaRPr sz="2100" dirty="0">
              <a:latin typeface="Segoe UI"/>
              <a:cs typeface="Segoe UI"/>
            </a:endParaRPr>
          </a:p>
          <a:p>
            <a:pPr marL="12700">
              <a:lnSpc>
                <a:spcPct val="100000"/>
              </a:lnSpc>
            </a:pPr>
            <a:r>
              <a:rPr sz="1600" spc="-25" dirty="0">
                <a:solidFill>
                  <a:srgbClr val="11568D"/>
                </a:solidFill>
                <a:latin typeface="Segoe UI Semibold"/>
                <a:cs typeface="Segoe UI Semibold"/>
              </a:rPr>
              <a:t>Téléphone</a:t>
            </a:r>
            <a:endParaRPr sz="1600" dirty="0">
              <a:latin typeface="Segoe UI Semibold"/>
              <a:cs typeface="Segoe UI Semibold"/>
            </a:endParaRPr>
          </a:p>
          <a:p>
            <a:pPr marL="12700">
              <a:lnSpc>
                <a:spcPct val="100000"/>
              </a:lnSpc>
              <a:spcBef>
                <a:spcPts val="650"/>
              </a:spcBef>
            </a:pPr>
            <a:r>
              <a:rPr sz="1300" spc="-5" dirty="0">
                <a:solidFill>
                  <a:srgbClr val="333333"/>
                </a:solidFill>
                <a:latin typeface="Segoe UI"/>
                <a:cs typeface="Segoe UI"/>
              </a:rPr>
              <a:t>02</a:t>
            </a:r>
            <a:r>
              <a:rPr sz="1300" spc="-20" dirty="0">
                <a:solidFill>
                  <a:srgbClr val="333333"/>
                </a:solidFill>
                <a:latin typeface="Segoe UI"/>
                <a:cs typeface="Segoe UI"/>
              </a:rPr>
              <a:t> </a:t>
            </a:r>
            <a:r>
              <a:rPr sz="1300" spc="-5" dirty="0">
                <a:solidFill>
                  <a:srgbClr val="333333"/>
                </a:solidFill>
                <a:latin typeface="Segoe UI"/>
                <a:cs typeface="Segoe UI"/>
              </a:rPr>
              <a:t>37</a:t>
            </a:r>
            <a:r>
              <a:rPr sz="1300" spc="-20" dirty="0">
                <a:solidFill>
                  <a:srgbClr val="333333"/>
                </a:solidFill>
                <a:latin typeface="Segoe UI"/>
                <a:cs typeface="Segoe UI"/>
              </a:rPr>
              <a:t> </a:t>
            </a:r>
            <a:r>
              <a:rPr sz="1300" spc="-5" dirty="0">
                <a:solidFill>
                  <a:srgbClr val="333333"/>
                </a:solidFill>
                <a:latin typeface="Segoe UI"/>
                <a:cs typeface="Segoe UI"/>
              </a:rPr>
              <a:t>35</a:t>
            </a:r>
            <a:r>
              <a:rPr sz="1300" spc="-30" dirty="0">
                <a:solidFill>
                  <a:srgbClr val="333333"/>
                </a:solidFill>
                <a:latin typeface="Segoe UI"/>
                <a:cs typeface="Segoe UI"/>
              </a:rPr>
              <a:t> </a:t>
            </a:r>
            <a:r>
              <a:rPr sz="1300" spc="-5" dirty="0">
                <a:solidFill>
                  <a:srgbClr val="333333"/>
                </a:solidFill>
                <a:latin typeface="Segoe UI"/>
                <a:cs typeface="Segoe UI"/>
              </a:rPr>
              <a:t>92</a:t>
            </a:r>
            <a:r>
              <a:rPr sz="1300" spc="-15" dirty="0">
                <a:solidFill>
                  <a:srgbClr val="333333"/>
                </a:solidFill>
                <a:latin typeface="Segoe UI"/>
                <a:cs typeface="Segoe UI"/>
              </a:rPr>
              <a:t> </a:t>
            </a:r>
            <a:r>
              <a:rPr sz="1300" spc="-10" dirty="0">
                <a:solidFill>
                  <a:srgbClr val="333333"/>
                </a:solidFill>
                <a:latin typeface="Segoe UI"/>
                <a:cs typeface="Segoe UI"/>
              </a:rPr>
              <a:t>95</a:t>
            </a:r>
            <a:endParaRPr sz="1300" dirty="0">
              <a:latin typeface="Segoe UI"/>
              <a:cs typeface="Segoe UI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2100" dirty="0">
              <a:latin typeface="Segoe UI"/>
              <a:cs typeface="Segoe UI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1600" spc="-5" dirty="0">
                <a:solidFill>
                  <a:srgbClr val="11568D"/>
                </a:solidFill>
                <a:latin typeface="Segoe UI Semibold"/>
                <a:cs typeface="Segoe UI Semibold"/>
              </a:rPr>
              <a:t>Courriel</a:t>
            </a:r>
            <a:endParaRPr sz="1600" dirty="0">
              <a:latin typeface="Segoe UI Semibold"/>
              <a:cs typeface="Segoe UI Semibold"/>
            </a:endParaRPr>
          </a:p>
          <a:p>
            <a:pPr marL="12700">
              <a:lnSpc>
                <a:spcPct val="100000"/>
              </a:lnSpc>
              <a:spcBef>
                <a:spcPts val="645"/>
              </a:spcBef>
            </a:pPr>
            <a:r>
              <a:rPr sz="1300" u="sng" spc="-5" dirty="0">
                <a:solidFill>
                  <a:srgbClr val="47A0F9"/>
                </a:solidFill>
                <a:uFill>
                  <a:solidFill>
                    <a:srgbClr val="47A0F9"/>
                  </a:solidFill>
                </a:uFill>
                <a:latin typeface="Segoe UI"/>
                <a:cs typeface="Segoe UI"/>
                <a:hlinkClick r:id="rId2"/>
              </a:rPr>
              <a:t>chartres@afec.fr</a:t>
            </a:r>
            <a:endParaRPr sz="1300" dirty="0">
              <a:latin typeface="Segoe UI"/>
              <a:cs typeface="Segoe UI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2100" dirty="0">
              <a:latin typeface="Segoe UI"/>
              <a:cs typeface="Segoe UI"/>
            </a:endParaRPr>
          </a:p>
          <a:p>
            <a:pPr marL="12700">
              <a:lnSpc>
                <a:spcPct val="100000"/>
              </a:lnSpc>
            </a:pPr>
            <a:r>
              <a:rPr sz="1600" spc="-5" dirty="0">
                <a:solidFill>
                  <a:srgbClr val="11568D"/>
                </a:solidFill>
                <a:latin typeface="Segoe UI Semibold"/>
                <a:cs typeface="Segoe UI Semibold"/>
              </a:rPr>
              <a:t>Contact</a:t>
            </a:r>
            <a:endParaRPr sz="1600" dirty="0">
              <a:latin typeface="Segoe UI Semibold"/>
              <a:cs typeface="Segoe UI Semibold"/>
            </a:endParaRPr>
          </a:p>
          <a:p>
            <a:pPr marL="12700" marR="1812925">
              <a:lnSpc>
                <a:spcPts val="1400"/>
              </a:lnSpc>
              <a:spcBef>
                <a:spcPts val="830"/>
              </a:spcBef>
            </a:pPr>
            <a:r>
              <a:rPr lang="fr-FR" sz="1300" b="1" spc="-5" dirty="0">
                <a:solidFill>
                  <a:srgbClr val="333333"/>
                </a:solidFill>
                <a:latin typeface="Segoe UI"/>
                <a:cs typeface="Segoe UI"/>
              </a:rPr>
              <a:t>Eloïse SUAREZ</a:t>
            </a:r>
            <a:r>
              <a:rPr lang="fr-FR" sz="1300" spc="-5" dirty="0">
                <a:solidFill>
                  <a:srgbClr val="333333"/>
                </a:solidFill>
                <a:latin typeface="Segoe UI"/>
                <a:cs typeface="Segoe UI"/>
              </a:rPr>
              <a:t>, Déléguée départementale</a:t>
            </a:r>
            <a:r>
              <a:rPr sz="1300" spc="-5" dirty="0">
                <a:solidFill>
                  <a:srgbClr val="333333"/>
                </a:solidFill>
                <a:latin typeface="Segoe UI"/>
                <a:cs typeface="Segoe UI"/>
              </a:rPr>
              <a:t>.</a:t>
            </a:r>
            <a:endParaRPr lang="fr-FR" sz="1300" spc="-5" dirty="0">
              <a:solidFill>
                <a:srgbClr val="333333"/>
              </a:solidFill>
              <a:latin typeface="Segoe UI"/>
              <a:cs typeface="Segoe UI"/>
            </a:endParaRPr>
          </a:p>
          <a:p>
            <a:pPr marL="12700" marR="1812925">
              <a:lnSpc>
                <a:spcPts val="1400"/>
              </a:lnSpc>
              <a:spcBef>
                <a:spcPts val="830"/>
              </a:spcBef>
            </a:pPr>
            <a:r>
              <a:rPr sz="1300" spc="-5" dirty="0">
                <a:solidFill>
                  <a:srgbClr val="333333"/>
                </a:solidFill>
                <a:latin typeface="Segoe UI"/>
                <a:cs typeface="Segoe UI"/>
              </a:rPr>
              <a:t> </a:t>
            </a:r>
            <a:r>
              <a:rPr sz="1300" spc="-345" dirty="0">
                <a:solidFill>
                  <a:srgbClr val="333333"/>
                </a:solidFill>
                <a:latin typeface="Segoe UI"/>
                <a:cs typeface="Segoe UI"/>
              </a:rPr>
              <a:t> </a:t>
            </a:r>
            <a:r>
              <a:rPr sz="1300" spc="-25" dirty="0">
                <a:solidFill>
                  <a:srgbClr val="333333"/>
                </a:solidFill>
                <a:latin typeface="Segoe UI"/>
                <a:cs typeface="Segoe UI"/>
              </a:rPr>
              <a:t>Téléphone</a:t>
            </a:r>
            <a:r>
              <a:rPr sz="1300" spc="5" dirty="0">
                <a:solidFill>
                  <a:srgbClr val="333333"/>
                </a:solidFill>
                <a:latin typeface="Segoe UI"/>
                <a:cs typeface="Segoe UI"/>
              </a:rPr>
              <a:t> </a:t>
            </a:r>
            <a:r>
              <a:rPr sz="1300" spc="-5" dirty="0">
                <a:solidFill>
                  <a:srgbClr val="333333"/>
                </a:solidFill>
                <a:latin typeface="Segoe UI"/>
                <a:cs typeface="Segoe UI"/>
              </a:rPr>
              <a:t>: 0</a:t>
            </a:r>
            <a:r>
              <a:rPr lang="fr-FR" sz="1300" spc="-5" dirty="0">
                <a:solidFill>
                  <a:srgbClr val="333333"/>
                </a:solidFill>
                <a:latin typeface="Segoe UI"/>
                <a:cs typeface="Segoe UI"/>
              </a:rPr>
              <a:t>6 88 56 50 72</a:t>
            </a:r>
            <a:endParaRPr sz="1300" dirty="0">
              <a:latin typeface="Segoe UI"/>
              <a:cs typeface="Segoe UI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402336" y="2685288"/>
            <a:ext cx="716280" cy="2160270"/>
          </a:xfrm>
          <a:custGeom>
            <a:avLst/>
            <a:gdLst/>
            <a:ahLst/>
            <a:cxnLst/>
            <a:rect l="l" t="t" r="r" b="b"/>
            <a:pathLst>
              <a:path w="716280" h="2160270">
                <a:moveTo>
                  <a:pt x="0" y="0"/>
                </a:moveTo>
                <a:lnTo>
                  <a:pt x="716280" y="0"/>
                </a:lnTo>
              </a:path>
              <a:path w="716280" h="2160270">
                <a:moveTo>
                  <a:pt x="0" y="0"/>
                </a:moveTo>
                <a:lnTo>
                  <a:pt x="0" y="2160003"/>
                </a:lnTo>
              </a:path>
            </a:pathLst>
          </a:custGeom>
          <a:ln w="12192">
            <a:solidFill>
              <a:srgbClr val="FACA9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5" name="object 5"/>
          <p:cNvGrpSpPr/>
          <p:nvPr/>
        </p:nvGrpSpPr>
        <p:grpSpPr>
          <a:xfrm>
            <a:off x="5756147" y="4951472"/>
            <a:ext cx="722630" cy="2165985"/>
            <a:chOff x="5756147" y="4951472"/>
            <a:chExt cx="722630" cy="2165985"/>
          </a:xfrm>
        </p:grpSpPr>
        <p:sp>
          <p:nvSpPr>
            <p:cNvPr id="6" name="object 6"/>
            <p:cNvSpPr/>
            <p:nvPr/>
          </p:nvSpPr>
          <p:spPr>
            <a:xfrm>
              <a:off x="5756147" y="7110983"/>
              <a:ext cx="716280" cy="0"/>
            </a:xfrm>
            <a:custGeom>
              <a:avLst/>
              <a:gdLst/>
              <a:ahLst/>
              <a:cxnLst/>
              <a:rect l="l" t="t" r="r" b="b"/>
              <a:pathLst>
                <a:path w="716279">
                  <a:moveTo>
                    <a:pt x="716279" y="0"/>
                  </a:moveTo>
                  <a:lnTo>
                    <a:pt x="0" y="0"/>
                  </a:lnTo>
                </a:path>
              </a:pathLst>
            </a:custGeom>
            <a:ln w="12192">
              <a:solidFill>
                <a:srgbClr val="FACA9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6472427" y="4951472"/>
              <a:ext cx="0" cy="2160270"/>
            </a:xfrm>
            <a:custGeom>
              <a:avLst/>
              <a:gdLst/>
              <a:ahLst/>
              <a:cxnLst/>
              <a:rect l="l" t="t" r="r" b="b"/>
              <a:pathLst>
                <a:path h="2160270">
                  <a:moveTo>
                    <a:pt x="0" y="2160003"/>
                  </a:moveTo>
                  <a:lnTo>
                    <a:pt x="0" y="0"/>
                  </a:lnTo>
                </a:path>
              </a:pathLst>
            </a:custGeom>
            <a:ln w="12192">
              <a:solidFill>
                <a:srgbClr val="FACA9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8" name="object 8"/>
          <p:cNvSpPr/>
          <p:nvPr/>
        </p:nvSpPr>
        <p:spPr>
          <a:xfrm>
            <a:off x="2235707" y="1851660"/>
            <a:ext cx="2372995" cy="0"/>
          </a:xfrm>
          <a:custGeom>
            <a:avLst/>
            <a:gdLst/>
            <a:ahLst/>
            <a:cxnLst/>
            <a:rect l="l" t="t" r="r" b="b"/>
            <a:pathLst>
              <a:path w="2372995">
                <a:moveTo>
                  <a:pt x="0" y="0"/>
                </a:moveTo>
                <a:lnTo>
                  <a:pt x="2372601" y="0"/>
                </a:lnTo>
              </a:path>
            </a:pathLst>
          </a:custGeom>
          <a:ln w="6096">
            <a:solidFill>
              <a:srgbClr val="075F96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2222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75"/>
              </a:spcBef>
            </a:pPr>
            <a:fld id="{81D60167-4931-47E6-BA6A-407CBD079E47}" type="slidenum">
              <a:rPr spc="-5" dirty="0"/>
              <a:t>2</a:t>
            </a:fld>
            <a:endParaRPr spc="-5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572687" y="1325876"/>
            <a:ext cx="171132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-5" dirty="0"/>
              <a:t>Accessi</a:t>
            </a:r>
            <a:r>
              <a:rPr sz="2400" dirty="0"/>
              <a:t>b</a:t>
            </a:r>
            <a:r>
              <a:rPr sz="2400" spc="-5" dirty="0"/>
              <a:t>ili</a:t>
            </a:r>
            <a:r>
              <a:rPr sz="2400" spc="-15" dirty="0"/>
              <a:t>t</a:t>
            </a:r>
            <a:r>
              <a:rPr sz="2400" dirty="0"/>
              <a:t>é</a:t>
            </a:r>
            <a:endParaRPr sz="2400"/>
          </a:p>
        </p:txBody>
      </p:sp>
      <p:sp>
        <p:nvSpPr>
          <p:cNvPr id="3" name="object 3"/>
          <p:cNvSpPr txBox="1"/>
          <p:nvPr/>
        </p:nvSpPr>
        <p:spPr>
          <a:xfrm>
            <a:off x="786559" y="4360100"/>
            <a:ext cx="5138420" cy="3675379"/>
          </a:xfrm>
          <a:prstGeom prst="rect">
            <a:avLst/>
          </a:prstGeom>
        </p:spPr>
        <p:txBody>
          <a:bodyPr vert="horz" wrap="square" lIns="0" tIns="3365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65"/>
              </a:spcBef>
            </a:pPr>
            <a:r>
              <a:rPr sz="1600" spc="-5" dirty="0">
                <a:solidFill>
                  <a:srgbClr val="11568D"/>
                </a:solidFill>
                <a:latin typeface="Segoe UI Semibold"/>
                <a:cs typeface="Segoe UI Semibold"/>
              </a:rPr>
              <a:t>Bus</a:t>
            </a:r>
            <a:endParaRPr sz="1600">
              <a:latin typeface="Segoe UI Semibold"/>
              <a:cs typeface="Segoe UI Semibold"/>
            </a:endParaRPr>
          </a:p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1300" spc="-10" dirty="0">
                <a:solidFill>
                  <a:srgbClr val="313145"/>
                </a:solidFill>
                <a:latin typeface="Segoe UI"/>
                <a:cs typeface="Segoe UI"/>
              </a:rPr>
              <a:t>Lignes</a:t>
            </a:r>
            <a:r>
              <a:rPr sz="1300" spc="-15" dirty="0">
                <a:solidFill>
                  <a:srgbClr val="313145"/>
                </a:solidFill>
                <a:latin typeface="Segoe UI"/>
                <a:cs typeface="Segoe UI"/>
              </a:rPr>
              <a:t> </a:t>
            </a:r>
            <a:r>
              <a:rPr sz="1300" spc="-10" dirty="0">
                <a:solidFill>
                  <a:srgbClr val="313145"/>
                </a:solidFill>
                <a:latin typeface="Segoe UI"/>
                <a:cs typeface="Segoe UI"/>
              </a:rPr>
              <a:t>12,</a:t>
            </a:r>
            <a:r>
              <a:rPr sz="1300" spc="5" dirty="0">
                <a:solidFill>
                  <a:srgbClr val="313145"/>
                </a:solidFill>
                <a:latin typeface="Segoe UI"/>
                <a:cs typeface="Segoe UI"/>
              </a:rPr>
              <a:t> </a:t>
            </a:r>
            <a:r>
              <a:rPr sz="1300" spc="-5" dirty="0">
                <a:solidFill>
                  <a:srgbClr val="313145"/>
                </a:solidFill>
                <a:latin typeface="Segoe UI"/>
                <a:cs typeface="Segoe UI"/>
              </a:rPr>
              <a:t>15 </a:t>
            </a:r>
            <a:r>
              <a:rPr sz="1300" spc="-10" dirty="0">
                <a:solidFill>
                  <a:srgbClr val="313145"/>
                </a:solidFill>
                <a:latin typeface="Segoe UI"/>
                <a:cs typeface="Segoe UI"/>
              </a:rPr>
              <a:t>et </a:t>
            </a:r>
            <a:r>
              <a:rPr sz="1300" spc="-5" dirty="0">
                <a:solidFill>
                  <a:srgbClr val="313145"/>
                </a:solidFill>
                <a:latin typeface="Segoe UI"/>
                <a:cs typeface="Segoe UI"/>
              </a:rPr>
              <a:t>05</a:t>
            </a:r>
            <a:r>
              <a:rPr sz="1300" dirty="0">
                <a:solidFill>
                  <a:srgbClr val="313145"/>
                </a:solidFill>
                <a:latin typeface="Segoe UI"/>
                <a:cs typeface="Segoe UI"/>
              </a:rPr>
              <a:t> </a:t>
            </a:r>
            <a:r>
              <a:rPr sz="1300" spc="-5" dirty="0">
                <a:solidFill>
                  <a:srgbClr val="313145"/>
                </a:solidFill>
                <a:latin typeface="Segoe UI"/>
                <a:cs typeface="Segoe UI"/>
              </a:rPr>
              <a:t>à</a:t>
            </a:r>
            <a:r>
              <a:rPr sz="1300" spc="-15" dirty="0">
                <a:solidFill>
                  <a:srgbClr val="313145"/>
                </a:solidFill>
                <a:latin typeface="Segoe UI"/>
                <a:cs typeface="Segoe UI"/>
              </a:rPr>
              <a:t> </a:t>
            </a:r>
            <a:r>
              <a:rPr sz="1300" spc="-5" dirty="0">
                <a:solidFill>
                  <a:srgbClr val="313145"/>
                </a:solidFill>
                <a:latin typeface="Segoe UI"/>
                <a:cs typeface="Segoe UI"/>
              </a:rPr>
              <a:t>50 </a:t>
            </a:r>
            <a:r>
              <a:rPr sz="1300" spc="-10" dirty="0">
                <a:solidFill>
                  <a:srgbClr val="313145"/>
                </a:solidFill>
                <a:latin typeface="Segoe UI"/>
                <a:cs typeface="Segoe UI"/>
              </a:rPr>
              <a:t>mètres</a:t>
            </a:r>
            <a:endParaRPr sz="1300">
              <a:latin typeface="Segoe UI"/>
              <a:cs typeface="Segoe UI"/>
            </a:endParaRPr>
          </a:p>
          <a:p>
            <a:pPr marL="12700">
              <a:lnSpc>
                <a:spcPct val="100000"/>
              </a:lnSpc>
              <a:spcBef>
                <a:spcPts val="1225"/>
              </a:spcBef>
            </a:pPr>
            <a:r>
              <a:rPr sz="1600" spc="-35" dirty="0">
                <a:solidFill>
                  <a:srgbClr val="11568D"/>
                </a:solidFill>
                <a:latin typeface="Segoe UI Semibold"/>
                <a:cs typeface="Segoe UI Semibold"/>
              </a:rPr>
              <a:t>Train</a:t>
            </a:r>
            <a:endParaRPr sz="1600">
              <a:latin typeface="Segoe UI Semibold"/>
              <a:cs typeface="Segoe UI Semibold"/>
            </a:endParaRPr>
          </a:p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1300" spc="-10" dirty="0">
                <a:solidFill>
                  <a:srgbClr val="313145"/>
                </a:solidFill>
                <a:latin typeface="Segoe UI"/>
                <a:cs typeface="Segoe UI"/>
              </a:rPr>
              <a:t>Gare</a:t>
            </a:r>
            <a:r>
              <a:rPr sz="1300" spc="-20" dirty="0">
                <a:solidFill>
                  <a:srgbClr val="313145"/>
                </a:solidFill>
                <a:latin typeface="Segoe UI"/>
                <a:cs typeface="Segoe UI"/>
              </a:rPr>
              <a:t> </a:t>
            </a:r>
            <a:r>
              <a:rPr sz="1300" spc="-5" dirty="0">
                <a:solidFill>
                  <a:srgbClr val="313145"/>
                </a:solidFill>
                <a:latin typeface="Segoe UI"/>
                <a:cs typeface="Segoe UI"/>
              </a:rPr>
              <a:t>de</a:t>
            </a:r>
            <a:r>
              <a:rPr sz="1300" spc="-15" dirty="0">
                <a:solidFill>
                  <a:srgbClr val="313145"/>
                </a:solidFill>
                <a:latin typeface="Segoe UI"/>
                <a:cs typeface="Segoe UI"/>
              </a:rPr>
              <a:t> </a:t>
            </a:r>
            <a:r>
              <a:rPr sz="1300" dirty="0">
                <a:solidFill>
                  <a:srgbClr val="313145"/>
                </a:solidFill>
                <a:latin typeface="Segoe UI"/>
                <a:cs typeface="Segoe UI"/>
              </a:rPr>
              <a:t>Chartres</a:t>
            </a:r>
            <a:r>
              <a:rPr sz="1300" spc="-35" dirty="0">
                <a:solidFill>
                  <a:srgbClr val="313145"/>
                </a:solidFill>
                <a:latin typeface="Segoe UI"/>
                <a:cs typeface="Segoe UI"/>
              </a:rPr>
              <a:t> </a:t>
            </a:r>
            <a:r>
              <a:rPr sz="1300" spc="-5" dirty="0">
                <a:solidFill>
                  <a:srgbClr val="313145"/>
                </a:solidFill>
                <a:latin typeface="Segoe UI"/>
                <a:cs typeface="Segoe UI"/>
              </a:rPr>
              <a:t>à</a:t>
            </a:r>
            <a:r>
              <a:rPr sz="1300" dirty="0">
                <a:solidFill>
                  <a:srgbClr val="313145"/>
                </a:solidFill>
                <a:latin typeface="Segoe UI"/>
                <a:cs typeface="Segoe UI"/>
              </a:rPr>
              <a:t> </a:t>
            </a:r>
            <a:r>
              <a:rPr sz="1300" spc="-5" dirty="0">
                <a:solidFill>
                  <a:srgbClr val="313145"/>
                </a:solidFill>
                <a:latin typeface="Segoe UI"/>
                <a:cs typeface="Segoe UI"/>
              </a:rPr>
              <a:t>3</a:t>
            </a:r>
            <a:r>
              <a:rPr sz="1300" spc="-10" dirty="0">
                <a:solidFill>
                  <a:srgbClr val="313145"/>
                </a:solidFill>
                <a:latin typeface="Segoe UI"/>
                <a:cs typeface="Segoe UI"/>
              </a:rPr>
              <a:t> 000</a:t>
            </a:r>
            <a:r>
              <a:rPr sz="1300" dirty="0">
                <a:solidFill>
                  <a:srgbClr val="313145"/>
                </a:solidFill>
                <a:latin typeface="Segoe UI"/>
                <a:cs typeface="Segoe UI"/>
              </a:rPr>
              <a:t> </a:t>
            </a:r>
            <a:r>
              <a:rPr sz="1300" spc="-10" dirty="0">
                <a:solidFill>
                  <a:srgbClr val="313145"/>
                </a:solidFill>
                <a:latin typeface="Segoe UI"/>
                <a:cs typeface="Segoe UI"/>
              </a:rPr>
              <a:t>mètres.</a:t>
            </a:r>
            <a:r>
              <a:rPr sz="1300" spc="-5" dirty="0">
                <a:solidFill>
                  <a:srgbClr val="313145"/>
                </a:solidFill>
                <a:latin typeface="Segoe UI"/>
                <a:cs typeface="Segoe UI"/>
              </a:rPr>
              <a:t> </a:t>
            </a:r>
            <a:r>
              <a:rPr sz="1300" spc="-10" dirty="0">
                <a:solidFill>
                  <a:srgbClr val="313145"/>
                </a:solidFill>
                <a:latin typeface="Segoe UI"/>
                <a:cs typeface="Segoe UI"/>
              </a:rPr>
              <a:t>Puis</a:t>
            </a:r>
            <a:r>
              <a:rPr sz="1300" spc="5" dirty="0">
                <a:solidFill>
                  <a:srgbClr val="313145"/>
                </a:solidFill>
                <a:latin typeface="Segoe UI"/>
                <a:cs typeface="Segoe UI"/>
              </a:rPr>
              <a:t> </a:t>
            </a:r>
            <a:r>
              <a:rPr sz="1300" spc="-5" dirty="0">
                <a:solidFill>
                  <a:srgbClr val="313145"/>
                </a:solidFill>
                <a:latin typeface="Segoe UI"/>
                <a:cs typeface="Segoe UI"/>
              </a:rPr>
              <a:t>accessible</a:t>
            </a:r>
            <a:r>
              <a:rPr sz="1300" spc="-10" dirty="0">
                <a:solidFill>
                  <a:srgbClr val="313145"/>
                </a:solidFill>
                <a:latin typeface="Segoe UI"/>
                <a:cs typeface="Segoe UI"/>
              </a:rPr>
              <a:t> en</a:t>
            </a:r>
            <a:r>
              <a:rPr sz="1300" dirty="0">
                <a:solidFill>
                  <a:srgbClr val="313145"/>
                </a:solidFill>
                <a:latin typeface="Segoe UI"/>
                <a:cs typeface="Segoe UI"/>
              </a:rPr>
              <a:t> </a:t>
            </a:r>
            <a:r>
              <a:rPr sz="1300" spc="-10" dirty="0">
                <a:solidFill>
                  <a:srgbClr val="313145"/>
                </a:solidFill>
                <a:latin typeface="Segoe UI"/>
                <a:cs typeface="Segoe UI"/>
              </a:rPr>
              <a:t>bus</a:t>
            </a:r>
            <a:endParaRPr sz="1300">
              <a:latin typeface="Segoe UI"/>
              <a:cs typeface="Segoe UI"/>
            </a:endParaRPr>
          </a:p>
          <a:p>
            <a:pPr marL="12700">
              <a:lnSpc>
                <a:spcPct val="100000"/>
              </a:lnSpc>
              <a:spcBef>
                <a:spcPts val="1225"/>
              </a:spcBef>
            </a:pPr>
            <a:r>
              <a:rPr sz="1600" spc="-25" dirty="0">
                <a:solidFill>
                  <a:srgbClr val="11568D"/>
                </a:solidFill>
                <a:latin typeface="Segoe UI Semibold"/>
                <a:cs typeface="Segoe UI Semibold"/>
              </a:rPr>
              <a:t>Voiture</a:t>
            </a:r>
            <a:endParaRPr sz="1600">
              <a:latin typeface="Segoe UI Semibold"/>
              <a:cs typeface="Segoe UI Semibold"/>
            </a:endParaRPr>
          </a:p>
          <a:p>
            <a:pPr marL="12700">
              <a:lnSpc>
                <a:spcPts val="1525"/>
              </a:lnSpc>
              <a:spcBef>
                <a:spcPts val="130"/>
              </a:spcBef>
            </a:pPr>
            <a:r>
              <a:rPr sz="1300" spc="-10" dirty="0">
                <a:solidFill>
                  <a:srgbClr val="313145"/>
                </a:solidFill>
                <a:latin typeface="Segoe UI"/>
                <a:cs typeface="Segoe UI"/>
              </a:rPr>
              <a:t>Coordonnées</a:t>
            </a:r>
            <a:r>
              <a:rPr sz="1300" spc="-15" dirty="0">
                <a:solidFill>
                  <a:srgbClr val="313145"/>
                </a:solidFill>
                <a:latin typeface="Segoe UI"/>
                <a:cs typeface="Segoe UI"/>
              </a:rPr>
              <a:t> </a:t>
            </a:r>
            <a:r>
              <a:rPr sz="1300" spc="-10" dirty="0">
                <a:solidFill>
                  <a:srgbClr val="313145"/>
                </a:solidFill>
                <a:latin typeface="Segoe UI"/>
                <a:cs typeface="Segoe UI"/>
              </a:rPr>
              <a:t>GPS</a:t>
            </a:r>
            <a:r>
              <a:rPr sz="1300" spc="-25" dirty="0">
                <a:solidFill>
                  <a:srgbClr val="313145"/>
                </a:solidFill>
                <a:latin typeface="Segoe UI"/>
                <a:cs typeface="Segoe UI"/>
              </a:rPr>
              <a:t> </a:t>
            </a:r>
            <a:r>
              <a:rPr sz="1300" spc="-5" dirty="0">
                <a:solidFill>
                  <a:srgbClr val="313145"/>
                </a:solidFill>
                <a:latin typeface="Segoe UI"/>
                <a:cs typeface="Segoe UI"/>
              </a:rPr>
              <a:t>:</a:t>
            </a:r>
            <a:endParaRPr sz="1300">
              <a:latin typeface="Segoe UI"/>
              <a:cs typeface="Segoe UI"/>
            </a:endParaRPr>
          </a:p>
          <a:p>
            <a:pPr marL="376555" indent="-189230">
              <a:lnSpc>
                <a:spcPts val="1495"/>
              </a:lnSpc>
              <a:buFont typeface="Arial MT"/>
              <a:buChar char="•"/>
              <a:tabLst>
                <a:tab pos="376555" algn="l"/>
                <a:tab pos="377190" algn="l"/>
              </a:tabLst>
            </a:pPr>
            <a:r>
              <a:rPr sz="1300" spc="-5" dirty="0">
                <a:solidFill>
                  <a:srgbClr val="313145"/>
                </a:solidFill>
                <a:latin typeface="Segoe UI"/>
                <a:cs typeface="Segoe UI"/>
              </a:rPr>
              <a:t>Longitude</a:t>
            </a:r>
            <a:r>
              <a:rPr sz="1300" spc="-25" dirty="0">
                <a:solidFill>
                  <a:srgbClr val="313145"/>
                </a:solidFill>
                <a:latin typeface="Segoe UI"/>
                <a:cs typeface="Segoe UI"/>
              </a:rPr>
              <a:t> </a:t>
            </a:r>
            <a:r>
              <a:rPr sz="1300" spc="-5" dirty="0">
                <a:solidFill>
                  <a:srgbClr val="313145"/>
                </a:solidFill>
                <a:latin typeface="Segoe UI"/>
                <a:cs typeface="Segoe UI"/>
              </a:rPr>
              <a:t>:</a:t>
            </a:r>
            <a:r>
              <a:rPr sz="1300" spc="10" dirty="0">
                <a:solidFill>
                  <a:srgbClr val="313145"/>
                </a:solidFill>
                <a:latin typeface="Segoe UI"/>
                <a:cs typeface="Segoe UI"/>
              </a:rPr>
              <a:t> </a:t>
            </a:r>
            <a:r>
              <a:rPr sz="1300" spc="-10" dirty="0">
                <a:solidFill>
                  <a:srgbClr val="313145"/>
                </a:solidFill>
                <a:latin typeface="Segoe UI"/>
                <a:cs typeface="Segoe UI"/>
              </a:rPr>
              <a:t>1.5134405555555555</a:t>
            </a:r>
            <a:endParaRPr sz="1300">
              <a:latin typeface="Segoe UI"/>
              <a:cs typeface="Segoe UI"/>
            </a:endParaRPr>
          </a:p>
          <a:p>
            <a:pPr marL="376555" indent="-189230">
              <a:lnSpc>
                <a:spcPts val="1530"/>
              </a:lnSpc>
              <a:buFont typeface="Arial MT"/>
              <a:buChar char="•"/>
              <a:tabLst>
                <a:tab pos="376555" algn="l"/>
                <a:tab pos="377190" algn="l"/>
              </a:tabLst>
            </a:pPr>
            <a:r>
              <a:rPr sz="1300" spc="-5" dirty="0">
                <a:solidFill>
                  <a:srgbClr val="313145"/>
                </a:solidFill>
                <a:latin typeface="Segoe UI"/>
                <a:cs typeface="Segoe UI"/>
              </a:rPr>
              <a:t>Latitude</a:t>
            </a:r>
            <a:r>
              <a:rPr sz="1300" spc="-35" dirty="0">
                <a:solidFill>
                  <a:srgbClr val="313145"/>
                </a:solidFill>
                <a:latin typeface="Segoe UI"/>
                <a:cs typeface="Segoe UI"/>
              </a:rPr>
              <a:t> </a:t>
            </a:r>
            <a:r>
              <a:rPr sz="1300" spc="-5" dirty="0">
                <a:solidFill>
                  <a:srgbClr val="313145"/>
                </a:solidFill>
                <a:latin typeface="Segoe UI"/>
                <a:cs typeface="Segoe UI"/>
              </a:rPr>
              <a:t>:</a:t>
            </a:r>
            <a:r>
              <a:rPr sz="1300" spc="-15" dirty="0">
                <a:solidFill>
                  <a:srgbClr val="313145"/>
                </a:solidFill>
                <a:latin typeface="Segoe UI"/>
                <a:cs typeface="Segoe UI"/>
              </a:rPr>
              <a:t> </a:t>
            </a:r>
            <a:r>
              <a:rPr sz="1300" spc="-10" dirty="0">
                <a:solidFill>
                  <a:srgbClr val="313145"/>
                </a:solidFill>
                <a:latin typeface="Segoe UI"/>
                <a:cs typeface="Segoe UI"/>
              </a:rPr>
              <a:t>48.4505061</a:t>
            </a:r>
            <a:endParaRPr sz="1300">
              <a:latin typeface="Segoe UI"/>
              <a:cs typeface="Segoe UI"/>
            </a:endParaRPr>
          </a:p>
          <a:p>
            <a:pPr marL="12700">
              <a:lnSpc>
                <a:spcPts val="1325"/>
              </a:lnSpc>
              <a:spcBef>
                <a:spcPts val="325"/>
              </a:spcBef>
            </a:pPr>
            <a:r>
              <a:rPr sz="1300" spc="-10" dirty="0">
                <a:solidFill>
                  <a:srgbClr val="313145"/>
                </a:solidFill>
                <a:latin typeface="Segoe UI"/>
                <a:cs typeface="Segoe UI"/>
              </a:rPr>
              <a:t>Présence</a:t>
            </a:r>
            <a:r>
              <a:rPr sz="1300" spc="-20" dirty="0">
                <a:solidFill>
                  <a:srgbClr val="313145"/>
                </a:solidFill>
                <a:latin typeface="Segoe UI"/>
                <a:cs typeface="Segoe UI"/>
              </a:rPr>
              <a:t> </a:t>
            </a:r>
            <a:r>
              <a:rPr sz="1300" spc="-5" dirty="0">
                <a:solidFill>
                  <a:srgbClr val="313145"/>
                </a:solidFill>
                <a:latin typeface="Segoe UI"/>
                <a:cs typeface="Segoe UI"/>
              </a:rPr>
              <a:t>d’un</a:t>
            </a:r>
            <a:r>
              <a:rPr sz="1300" spc="-25" dirty="0">
                <a:solidFill>
                  <a:srgbClr val="313145"/>
                </a:solidFill>
                <a:latin typeface="Segoe UI"/>
                <a:cs typeface="Segoe UI"/>
              </a:rPr>
              <a:t> </a:t>
            </a:r>
            <a:r>
              <a:rPr sz="1300" spc="-10" dirty="0">
                <a:solidFill>
                  <a:srgbClr val="313145"/>
                </a:solidFill>
                <a:latin typeface="Segoe UI"/>
                <a:cs typeface="Segoe UI"/>
              </a:rPr>
              <a:t>Parking</a:t>
            </a:r>
            <a:r>
              <a:rPr sz="1300" spc="-20" dirty="0">
                <a:solidFill>
                  <a:srgbClr val="313145"/>
                </a:solidFill>
                <a:latin typeface="Segoe UI"/>
                <a:cs typeface="Segoe UI"/>
              </a:rPr>
              <a:t> </a:t>
            </a:r>
            <a:r>
              <a:rPr sz="1300" spc="-5" dirty="0">
                <a:solidFill>
                  <a:srgbClr val="313145"/>
                </a:solidFill>
                <a:latin typeface="Segoe UI"/>
                <a:cs typeface="Segoe UI"/>
              </a:rPr>
              <a:t>Gratuit</a:t>
            </a:r>
            <a:endParaRPr sz="1300">
              <a:latin typeface="Segoe UI"/>
              <a:cs typeface="Segoe UI"/>
            </a:endParaRPr>
          </a:p>
          <a:p>
            <a:pPr marL="12700" marR="3014980">
              <a:lnSpc>
                <a:spcPct val="70000"/>
              </a:lnSpc>
              <a:spcBef>
                <a:spcPts val="235"/>
              </a:spcBef>
            </a:pPr>
            <a:r>
              <a:rPr sz="1300" spc="-5" dirty="0">
                <a:solidFill>
                  <a:srgbClr val="313145"/>
                </a:solidFill>
                <a:latin typeface="Segoe UI"/>
                <a:cs typeface="Segoe UI"/>
              </a:rPr>
              <a:t>sur place ainsi que d’une </a:t>
            </a:r>
            <a:r>
              <a:rPr sz="1300" spc="-10" dirty="0">
                <a:solidFill>
                  <a:srgbClr val="313145"/>
                </a:solidFill>
                <a:latin typeface="Segoe UI"/>
                <a:cs typeface="Segoe UI"/>
              </a:rPr>
              <a:t>aire </a:t>
            </a:r>
            <a:r>
              <a:rPr sz="1300" spc="-345" dirty="0">
                <a:solidFill>
                  <a:srgbClr val="313145"/>
                </a:solidFill>
                <a:latin typeface="Segoe UI"/>
                <a:cs typeface="Segoe UI"/>
              </a:rPr>
              <a:t> </a:t>
            </a:r>
            <a:r>
              <a:rPr sz="1300" dirty="0">
                <a:solidFill>
                  <a:srgbClr val="313145"/>
                </a:solidFill>
                <a:latin typeface="Segoe UI"/>
                <a:cs typeface="Segoe UI"/>
              </a:rPr>
              <a:t>de</a:t>
            </a:r>
            <a:r>
              <a:rPr sz="1300" spc="-20" dirty="0">
                <a:solidFill>
                  <a:srgbClr val="313145"/>
                </a:solidFill>
                <a:latin typeface="Segoe UI"/>
                <a:cs typeface="Segoe UI"/>
              </a:rPr>
              <a:t> </a:t>
            </a:r>
            <a:r>
              <a:rPr sz="1300" spc="-5" dirty="0">
                <a:solidFill>
                  <a:srgbClr val="313145"/>
                </a:solidFill>
                <a:latin typeface="Segoe UI"/>
                <a:cs typeface="Segoe UI"/>
              </a:rPr>
              <a:t>covoiturage.</a:t>
            </a:r>
            <a:endParaRPr sz="1300">
              <a:latin typeface="Segoe UI"/>
              <a:cs typeface="Segoe UI"/>
            </a:endParaRPr>
          </a:p>
          <a:p>
            <a:pPr>
              <a:lnSpc>
                <a:spcPct val="100000"/>
              </a:lnSpc>
            </a:pPr>
            <a:endParaRPr sz="2500">
              <a:latin typeface="Segoe UI"/>
              <a:cs typeface="Segoe UI"/>
            </a:endParaRPr>
          </a:p>
          <a:p>
            <a:pPr marL="12700">
              <a:lnSpc>
                <a:spcPct val="100000"/>
              </a:lnSpc>
            </a:pPr>
            <a:r>
              <a:rPr sz="1600" spc="-5" dirty="0">
                <a:solidFill>
                  <a:srgbClr val="11568D"/>
                </a:solidFill>
                <a:latin typeface="Segoe UI Semibold"/>
                <a:cs typeface="Segoe UI Semibold"/>
              </a:rPr>
              <a:t>Conditions</a:t>
            </a:r>
            <a:r>
              <a:rPr sz="1600" spc="-20" dirty="0">
                <a:solidFill>
                  <a:srgbClr val="11568D"/>
                </a:solidFill>
                <a:latin typeface="Segoe UI Semibold"/>
                <a:cs typeface="Segoe UI Semibold"/>
              </a:rPr>
              <a:t> </a:t>
            </a:r>
            <a:r>
              <a:rPr sz="1600" spc="-10" dirty="0">
                <a:solidFill>
                  <a:srgbClr val="11568D"/>
                </a:solidFill>
                <a:latin typeface="Segoe UI Semibold"/>
                <a:cs typeface="Segoe UI Semibold"/>
              </a:rPr>
              <a:t>d’accessibilité</a:t>
            </a:r>
            <a:r>
              <a:rPr sz="1600" spc="-35" dirty="0">
                <a:solidFill>
                  <a:srgbClr val="11568D"/>
                </a:solidFill>
                <a:latin typeface="Segoe UI Semibold"/>
                <a:cs typeface="Segoe UI Semibold"/>
              </a:rPr>
              <a:t> </a:t>
            </a:r>
            <a:r>
              <a:rPr sz="1600" spc="-10" dirty="0">
                <a:solidFill>
                  <a:srgbClr val="11568D"/>
                </a:solidFill>
                <a:latin typeface="Segoe UI Semibold"/>
                <a:cs typeface="Segoe UI Semibold"/>
              </a:rPr>
              <a:t>aux</a:t>
            </a:r>
            <a:r>
              <a:rPr sz="1600" spc="-5" dirty="0">
                <a:solidFill>
                  <a:srgbClr val="11568D"/>
                </a:solidFill>
                <a:latin typeface="Segoe UI Semibold"/>
                <a:cs typeface="Segoe UI Semibold"/>
              </a:rPr>
              <a:t> personnes</a:t>
            </a:r>
            <a:r>
              <a:rPr sz="1600" spc="-20" dirty="0">
                <a:solidFill>
                  <a:srgbClr val="11568D"/>
                </a:solidFill>
                <a:latin typeface="Segoe UI Semibold"/>
                <a:cs typeface="Segoe UI Semibold"/>
              </a:rPr>
              <a:t> </a:t>
            </a:r>
            <a:r>
              <a:rPr sz="1600" spc="-5" dirty="0">
                <a:solidFill>
                  <a:srgbClr val="11568D"/>
                </a:solidFill>
                <a:latin typeface="Segoe UI Semibold"/>
                <a:cs typeface="Segoe UI Semibold"/>
              </a:rPr>
              <a:t>handicapées</a:t>
            </a:r>
            <a:endParaRPr sz="1600">
              <a:latin typeface="Segoe UI Semibold"/>
              <a:cs typeface="Segoe UI Semibold"/>
            </a:endParaRPr>
          </a:p>
          <a:p>
            <a:pPr marL="12700" marR="5080">
              <a:lnSpc>
                <a:spcPct val="70000"/>
              </a:lnSpc>
              <a:spcBef>
                <a:spcPts val="805"/>
              </a:spcBef>
            </a:pPr>
            <a:r>
              <a:rPr sz="1300" spc="-5" dirty="0">
                <a:solidFill>
                  <a:srgbClr val="313145"/>
                </a:solidFill>
                <a:latin typeface="Segoe UI"/>
                <a:cs typeface="Segoe UI"/>
              </a:rPr>
              <a:t>Nos</a:t>
            </a:r>
            <a:r>
              <a:rPr sz="1300" spc="10" dirty="0">
                <a:solidFill>
                  <a:srgbClr val="313145"/>
                </a:solidFill>
                <a:latin typeface="Segoe UI"/>
                <a:cs typeface="Segoe UI"/>
              </a:rPr>
              <a:t> </a:t>
            </a:r>
            <a:r>
              <a:rPr sz="1300" spc="-10" dirty="0">
                <a:solidFill>
                  <a:srgbClr val="313145"/>
                </a:solidFill>
                <a:latin typeface="Segoe UI"/>
                <a:cs typeface="Segoe UI"/>
              </a:rPr>
              <a:t>salles</a:t>
            </a:r>
            <a:r>
              <a:rPr sz="1300" dirty="0">
                <a:solidFill>
                  <a:srgbClr val="313145"/>
                </a:solidFill>
                <a:latin typeface="Segoe UI"/>
                <a:cs typeface="Segoe UI"/>
              </a:rPr>
              <a:t> </a:t>
            </a:r>
            <a:r>
              <a:rPr sz="1300" spc="-5" dirty="0">
                <a:solidFill>
                  <a:srgbClr val="313145"/>
                </a:solidFill>
                <a:latin typeface="Segoe UI"/>
                <a:cs typeface="Segoe UI"/>
              </a:rPr>
              <a:t>de</a:t>
            </a:r>
            <a:r>
              <a:rPr sz="1300" spc="-10" dirty="0">
                <a:solidFill>
                  <a:srgbClr val="313145"/>
                </a:solidFill>
                <a:latin typeface="Segoe UI"/>
                <a:cs typeface="Segoe UI"/>
              </a:rPr>
              <a:t> </a:t>
            </a:r>
            <a:r>
              <a:rPr sz="1300" spc="-5" dirty="0">
                <a:solidFill>
                  <a:srgbClr val="313145"/>
                </a:solidFill>
                <a:latin typeface="Segoe UI"/>
                <a:cs typeface="Segoe UI"/>
              </a:rPr>
              <a:t>cours</a:t>
            </a:r>
            <a:r>
              <a:rPr sz="1300" dirty="0">
                <a:solidFill>
                  <a:srgbClr val="313145"/>
                </a:solidFill>
                <a:latin typeface="Segoe UI"/>
                <a:cs typeface="Segoe UI"/>
              </a:rPr>
              <a:t> </a:t>
            </a:r>
            <a:r>
              <a:rPr sz="1300" spc="-10" dirty="0">
                <a:solidFill>
                  <a:srgbClr val="313145"/>
                </a:solidFill>
                <a:latin typeface="Segoe UI"/>
                <a:cs typeface="Segoe UI"/>
              </a:rPr>
              <a:t>et</a:t>
            </a:r>
            <a:r>
              <a:rPr sz="1300" spc="5" dirty="0">
                <a:solidFill>
                  <a:srgbClr val="313145"/>
                </a:solidFill>
                <a:latin typeface="Segoe UI"/>
                <a:cs typeface="Segoe UI"/>
              </a:rPr>
              <a:t> </a:t>
            </a:r>
            <a:r>
              <a:rPr sz="1300" dirty="0">
                <a:solidFill>
                  <a:srgbClr val="313145"/>
                </a:solidFill>
                <a:latin typeface="Segoe UI"/>
                <a:cs typeface="Segoe UI"/>
              </a:rPr>
              <a:t>services</a:t>
            </a:r>
            <a:r>
              <a:rPr sz="1300" spc="10" dirty="0">
                <a:solidFill>
                  <a:srgbClr val="313145"/>
                </a:solidFill>
                <a:latin typeface="Segoe UI"/>
                <a:cs typeface="Segoe UI"/>
              </a:rPr>
              <a:t> </a:t>
            </a:r>
            <a:r>
              <a:rPr sz="1300" spc="-10" dirty="0">
                <a:solidFill>
                  <a:srgbClr val="313145"/>
                </a:solidFill>
                <a:latin typeface="Segoe UI"/>
                <a:cs typeface="Segoe UI"/>
              </a:rPr>
              <a:t>annexes</a:t>
            </a:r>
            <a:r>
              <a:rPr sz="1300" spc="15" dirty="0">
                <a:solidFill>
                  <a:srgbClr val="313145"/>
                </a:solidFill>
                <a:latin typeface="Segoe UI"/>
                <a:cs typeface="Segoe UI"/>
              </a:rPr>
              <a:t> </a:t>
            </a:r>
            <a:r>
              <a:rPr sz="1300" spc="-5" dirty="0">
                <a:solidFill>
                  <a:srgbClr val="313145"/>
                </a:solidFill>
                <a:latin typeface="Segoe UI"/>
                <a:cs typeface="Segoe UI"/>
              </a:rPr>
              <a:t>sont</a:t>
            </a:r>
            <a:r>
              <a:rPr sz="1300" spc="15" dirty="0">
                <a:solidFill>
                  <a:srgbClr val="313145"/>
                </a:solidFill>
                <a:latin typeface="Segoe UI"/>
                <a:cs typeface="Segoe UI"/>
              </a:rPr>
              <a:t> </a:t>
            </a:r>
            <a:r>
              <a:rPr sz="1300" spc="-10" dirty="0">
                <a:solidFill>
                  <a:srgbClr val="313145"/>
                </a:solidFill>
                <a:latin typeface="Segoe UI"/>
                <a:cs typeface="Segoe UI"/>
              </a:rPr>
              <a:t>accessibles</a:t>
            </a:r>
            <a:r>
              <a:rPr sz="1300" spc="10" dirty="0">
                <a:solidFill>
                  <a:srgbClr val="313145"/>
                </a:solidFill>
                <a:latin typeface="Segoe UI"/>
                <a:cs typeface="Segoe UI"/>
              </a:rPr>
              <a:t> </a:t>
            </a:r>
            <a:r>
              <a:rPr sz="1300" spc="-5" dirty="0">
                <a:solidFill>
                  <a:srgbClr val="313145"/>
                </a:solidFill>
                <a:latin typeface="Segoe UI"/>
                <a:cs typeface="Segoe UI"/>
              </a:rPr>
              <a:t>aux</a:t>
            </a:r>
            <a:r>
              <a:rPr sz="1300" spc="15" dirty="0">
                <a:solidFill>
                  <a:srgbClr val="313145"/>
                </a:solidFill>
                <a:latin typeface="Segoe UI"/>
                <a:cs typeface="Segoe UI"/>
              </a:rPr>
              <a:t> </a:t>
            </a:r>
            <a:r>
              <a:rPr sz="1300" spc="-10" dirty="0">
                <a:solidFill>
                  <a:srgbClr val="313145"/>
                </a:solidFill>
                <a:latin typeface="Segoe UI"/>
                <a:cs typeface="Segoe UI"/>
              </a:rPr>
              <a:t>personnes </a:t>
            </a:r>
            <a:r>
              <a:rPr sz="1300" spc="-340" dirty="0">
                <a:solidFill>
                  <a:srgbClr val="313145"/>
                </a:solidFill>
                <a:latin typeface="Segoe UI"/>
                <a:cs typeface="Segoe UI"/>
              </a:rPr>
              <a:t> </a:t>
            </a:r>
            <a:r>
              <a:rPr sz="1300" spc="-10" dirty="0">
                <a:solidFill>
                  <a:srgbClr val="313145"/>
                </a:solidFill>
                <a:latin typeface="Segoe UI"/>
                <a:cs typeface="Segoe UI"/>
              </a:rPr>
              <a:t>handicapées.</a:t>
            </a:r>
            <a:endParaRPr sz="1300">
              <a:latin typeface="Segoe UI"/>
              <a:cs typeface="Segoe UI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61544" y="2060448"/>
            <a:ext cx="3028187" cy="1735835"/>
          </a:xfrm>
          <a:prstGeom prst="rect">
            <a:avLst/>
          </a:prstGeom>
        </p:spPr>
      </p:pic>
      <p:pic>
        <p:nvPicPr>
          <p:cNvPr id="5" name="object 5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668267" y="2089404"/>
            <a:ext cx="2994659" cy="1706879"/>
          </a:xfrm>
          <a:prstGeom prst="rect">
            <a:avLst/>
          </a:prstGeom>
        </p:spPr>
      </p:pic>
      <p:pic>
        <p:nvPicPr>
          <p:cNvPr id="6" name="object 6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4029455" y="5608320"/>
            <a:ext cx="2403038" cy="1682495"/>
          </a:xfrm>
          <a:prstGeom prst="rect">
            <a:avLst/>
          </a:prstGeom>
        </p:spPr>
      </p:pic>
      <p:sp>
        <p:nvSpPr>
          <p:cNvPr id="7" name="object 7"/>
          <p:cNvSpPr/>
          <p:nvPr/>
        </p:nvSpPr>
        <p:spPr>
          <a:xfrm>
            <a:off x="248411" y="4085844"/>
            <a:ext cx="716280" cy="2160270"/>
          </a:xfrm>
          <a:custGeom>
            <a:avLst/>
            <a:gdLst/>
            <a:ahLst/>
            <a:cxnLst/>
            <a:rect l="l" t="t" r="r" b="b"/>
            <a:pathLst>
              <a:path w="716280" h="2160270">
                <a:moveTo>
                  <a:pt x="0" y="0"/>
                </a:moveTo>
                <a:lnTo>
                  <a:pt x="716280" y="0"/>
                </a:lnTo>
              </a:path>
              <a:path w="716280" h="2160270">
                <a:moveTo>
                  <a:pt x="0" y="0"/>
                </a:moveTo>
                <a:lnTo>
                  <a:pt x="0" y="2160003"/>
                </a:lnTo>
              </a:path>
            </a:pathLst>
          </a:custGeom>
          <a:ln w="12192">
            <a:solidFill>
              <a:srgbClr val="FACA9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8" name="object 8"/>
          <p:cNvGrpSpPr/>
          <p:nvPr/>
        </p:nvGrpSpPr>
        <p:grpSpPr>
          <a:xfrm>
            <a:off x="5888735" y="6472424"/>
            <a:ext cx="722630" cy="2165985"/>
            <a:chOff x="5888735" y="6472424"/>
            <a:chExt cx="722630" cy="2165985"/>
          </a:xfrm>
        </p:grpSpPr>
        <p:sp>
          <p:nvSpPr>
            <p:cNvPr id="9" name="object 9"/>
            <p:cNvSpPr/>
            <p:nvPr/>
          </p:nvSpPr>
          <p:spPr>
            <a:xfrm>
              <a:off x="5888735" y="8631936"/>
              <a:ext cx="716280" cy="0"/>
            </a:xfrm>
            <a:custGeom>
              <a:avLst/>
              <a:gdLst/>
              <a:ahLst/>
              <a:cxnLst/>
              <a:rect l="l" t="t" r="r" b="b"/>
              <a:pathLst>
                <a:path w="716279">
                  <a:moveTo>
                    <a:pt x="716279" y="0"/>
                  </a:moveTo>
                  <a:lnTo>
                    <a:pt x="0" y="0"/>
                  </a:lnTo>
                </a:path>
              </a:pathLst>
            </a:custGeom>
            <a:ln w="12192">
              <a:solidFill>
                <a:srgbClr val="FACA9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6605015" y="6472424"/>
              <a:ext cx="0" cy="2160270"/>
            </a:xfrm>
            <a:custGeom>
              <a:avLst/>
              <a:gdLst/>
              <a:ahLst/>
              <a:cxnLst/>
              <a:rect l="l" t="t" r="r" b="b"/>
              <a:pathLst>
                <a:path h="2160270">
                  <a:moveTo>
                    <a:pt x="0" y="2160003"/>
                  </a:moveTo>
                  <a:lnTo>
                    <a:pt x="0" y="0"/>
                  </a:lnTo>
                </a:path>
              </a:pathLst>
            </a:custGeom>
            <a:ln w="12192">
              <a:solidFill>
                <a:srgbClr val="FACA9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1" name="object 11"/>
          <p:cNvSpPr/>
          <p:nvPr/>
        </p:nvSpPr>
        <p:spPr>
          <a:xfrm>
            <a:off x="2720339" y="1789176"/>
            <a:ext cx="1387475" cy="0"/>
          </a:xfrm>
          <a:custGeom>
            <a:avLst/>
            <a:gdLst/>
            <a:ahLst/>
            <a:cxnLst/>
            <a:rect l="l" t="t" r="r" b="b"/>
            <a:pathLst>
              <a:path w="1387475">
                <a:moveTo>
                  <a:pt x="0" y="0"/>
                </a:moveTo>
                <a:lnTo>
                  <a:pt x="1387284" y="0"/>
                </a:lnTo>
              </a:path>
            </a:pathLst>
          </a:custGeom>
          <a:ln w="12192">
            <a:solidFill>
              <a:srgbClr val="11568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2222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75"/>
              </a:spcBef>
            </a:pPr>
            <a:fld id="{81D60167-4931-47E6-BA6A-407CBD079E47}" type="slidenum">
              <a:rPr spc="-5" dirty="0"/>
              <a:t>3</a:t>
            </a:fld>
            <a:endParaRPr spc="-5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450262" y="1218259"/>
            <a:ext cx="3954779" cy="4064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5" dirty="0"/>
              <a:t>Le </a:t>
            </a:r>
            <a:r>
              <a:rPr spc="-10" dirty="0"/>
              <a:t>centre</a:t>
            </a:r>
            <a:r>
              <a:rPr spc="-5" dirty="0"/>
              <a:t> de</a:t>
            </a:r>
            <a:r>
              <a:rPr spc="5" dirty="0"/>
              <a:t> </a:t>
            </a:r>
            <a:r>
              <a:rPr dirty="0"/>
              <a:t>Chartres</a:t>
            </a:r>
            <a:r>
              <a:rPr spc="-20" dirty="0"/>
              <a:t> </a:t>
            </a:r>
            <a:r>
              <a:rPr spc="-45" dirty="0"/>
              <a:t>c’est</a:t>
            </a:r>
            <a:r>
              <a:rPr spc="-25" dirty="0"/>
              <a:t> </a:t>
            </a:r>
            <a:r>
              <a:rPr spc="-5" dirty="0"/>
              <a:t>: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xfrm>
            <a:off x="368784" y="2195422"/>
            <a:ext cx="5974635" cy="737881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ts val="1325"/>
              </a:lnSpc>
              <a:spcBef>
                <a:spcPts val="95"/>
              </a:spcBef>
            </a:pPr>
            <a:r>
              <a:rPr spc="-5" dirty="0"/>
              <a:t>D’une</a:t>
            </a:r>
            <a:r>
              <a:rPr spc="140" dirty="0"/>
              <a:t> </a:t>
            </a:r>
            <a:r>
              <a:rPr spc="-5" dirty="0"/>
              <a:t>superficie</a:t>
            </a:r>
            <a:r>
              <a:rPr spc="140" dirty="0"/>
              <a:t> </a:t>
            </a:r>
            <a:r>
              <a:rPr spc="-5" dirty="0"/>
              <a:t>totale</a:t>
            </a:r>
            <a:r>
              <a:rPr spc="140" dirty="0"/>
              <a:t> </a:t>
            </a:r>
            <a:r>
              <a:rPr dirty="0"/>
              <a:t>de</a:t>
            </a:r>
            <a:r>
              <a:rPr spc="130" dirty="0"/>
              <a:t> </a:t>
            </a:r>
            <a:r>
              <a:rPr spc="-5" dirty="0"/>
              <a:t>200m2,</a:t>
            </a:r>
            <a:r>
              <a:rPr spc="140" dirty="0"/>
              <a:t> </a:t>
            </a:r>
            <a:r>
              <a:rPr spc="-5" dirty="0"/>
              <a:t>le</a:t>
            </a:r>
            <a:r>
              <a:rPr spc="130" dirty="0"/>
              <a:t> </a:t>
            </a:r>
            <a:r>
              <a:rPr spc="-10" dirty="0"/>
              <a:t>Centre</a:t>
            </a:r>
            <a:r>
              <a:rPr spc="130" dirty="0"/>
              <a:t> </a:t>
            </a:r>
            <a:r>
              <a:rPr spc="-5" dirty="0"/>
              <a:t>AFEC</a:t>
            </a:r>
            <a:r>
              <a:rPr spc="125" dirty="0"/>
              <a:t> </a:t>
            </a:r>
            <a:r>
              <a:rPr dirty="0"/>
              <a:t>de</a:t>
            </a:r>
            <a:r>
              <a:rPr spc="130" dirty="0"/>
              <a:t> </a:t>
            </a:r>
            <a:r>
              <a:rPr spc="-15" dirty="0"/>
              <a:t>CHARTRES</a:t>
            </a:r>
            <a:r>
              <a:rPr spc="145" dirty="0"/>
              <a:t> </a:t>
            </a:r>
            <a:r>
              <a:rPr spc="-5" dirty="0"/>
              <a:t>dispose</a:t>
            </a:r>
            <a:r>
              <a:rPr spc="130" dirty="0"/>
              <a:t> </a:t>
            </a:r>
            <a:r>
              <a:rPr dirty="0"/>
              <a:t>de</a:t>
            </a:r>
          </a:p>
          <a:p>
            <a:pPr marL="12700">
              <a:lnSpc>
                <a:spcPts val="1095"/>
              </a:lnSpc>
            </a:pPr>
            <a:r>
              <a:rPr spc="-5" dirty="0"/>
              <a:t>salles</a:t>
            </a:r>
            <a:r>
              <a:rPr spc="170" dirty="0"/>
              <a:t> </a:t>
            </a:r>
            <a:r>
              <a:rPr dirty="0"/>
              <a:t>de</a:t>
            </a:r>
            <a:r>
              <a:rPr spc="155" dirty="0"/>
              <a:t> </a:t>
            </a:r>
            <a:r>
              <a:rPr spc="-5" dirty="0"/>
              <a:t>formation</a:t>
            </a:r>
            <a:r>
              <a:rPr spc="175" dirty="0"/>
              <a:t> </a:t>
            </a:r>
            <a:r>
              <a:rPr spc="-10" dirty="0"/>
              <a:t>et</a:t>
            </a:r>
            <a:r>
              <a:rPr spc="165" dirty="0"/>
              <a:t> </a:t>
            </a:r>
            <a:r>
              <a:rPr dirty="0"/>
              <a:t>de</a:t>
            </a:r>
            <a:r>
              <a:rPr spc="155" dirty="0"/>
              <a:t> </a:t>
            </a:r>
            <a:r>
              <a:rPr spc="-10" dirty="0"/>
              <a:t>plateaux</a:t>
            </a:r>
            <a:r>
              <a:rPr spc="180" dirty="0"/>
              <a:t> </a:t>
            </a:r>
            <a:r>
              <a:rPr spc="-10" dirty="0"/>
              <a:t>techniques</a:t>
            </a:r>
            <a:r>
              <a:rPr spc="170" dirty="0"/>
              <a:t> </a:t>
            </a:r>
            <a:r>
              <a:rPr spc="-5" dirty="0"/>
              <a:t>permettant</a:t>
            </a:r>
            <a:r>
              <a:rPr spc="165" dirty="0"/>
              <a:t> </a:t>
            </a:r>
            <a:r>
              <a:rPr dirty="0"/>
              <a:t>de</a:t>
            </a:r>
            <a:r>
              <a:rPr spc="155" dirty="0"/>
              <a:t> </a:t>
            </a:r>
            <a:r>
              <a:rPr spc="-10" dirty="0"/>
              <a:t>dispenser</a:t>
            </a:r>
            <a:r>
              <a:rPr spc="180" dirty="0"/>
              <a:t> </a:t>
            </a:r>
            <a:r>
              <a:rPr spc="-20" dirty="0"/>
              <a:t>des</a:t>
            </a:r>
          </a:p>
          <a:p>
            <a:pPr marL="12700">
              <a:lnSpc>
                <a:spcPts val="1095"/>
              </a:lnSpc>
              <a:tabLst>
                <a:tab pos="954405" algn="l"/>
                <a:tab pos="1452880" algn="l"/>
                <a:tab pos="2034539" algn="l"/>
                <a:tab pos="2932430" algn="l"/>
                <a:tab pos="3429635" algn="l"/>
                <a:tab pos="3708400" algn="l"/>
                <a:tab pos="4424680" algn="l"/>
                <a:tab pos="5488305" algn="l"/>
              </a:tabLst>
            </a:pPr>
            <a:r>
              <a:rPr spc="-5" dirty="0"/>
              <a:t>f</a:t>
            </a:r>
            <a:r>
              <a:rPr spc="-10" dirty="0"/>
              <a:t>o</a:t>
            </a:r>
            <a:r>
              <a:rPr dirty="0"/>
              <a:t>r</a:t>
            </a:r>
            <a:r>
              <a:rPr spc="-10" dirty="0"/>
              <a:t>m</a:t>
            </a:r>
            <a:r>
              <a:rPr spc="-5" dirty="0"/>
              <a:t>at</a:t>
            </a:r>
            <a:r>
              <a:rPr spc="-10" dirty="0"/>
              <a:t>i</a:t>
            </a:r>
            <a:r>
              <a:rPr dirty="0"/>
              <a:t>o</a:t>
            </a:r>
            <a:r>
              <a:rPr spc="-10" dirty="0"/>
              <a:t>n</a:t>
            </a:r>
            <a:r>
              <a:rPr spc="-5" dirty="0"/>
              <a:t>s</a:t>
            </a:r>
            <a:r>
              <a:rPr dirty="0"/>
              <a:t>	</a:t>
            </a:r>
            <a:r>
              <a:rPr spc="-5" dirty="0"/>
              <a:t>da</a:t>
            </a:r>
            <a:r>
              <a:rPr spc="-10" dirty="0"/>
              <a:t>n</a:t>
            </a:r>
            <a:r>
              <a:rPr spc="-5" dirty="0"/>
              <a:t>s</a:t>
            </a:r>
            <a:r>
              <a:rPr dirty="0"/>
              <a:t>	</a:t>
            </a:r>
            <a:r>
              <a:rPr spc="-15" dirty="0"/>
              <a:t>d</a:t>
            </a:r>
            <a:r>
              <a:rPr spc="-10" dirty="0"/>
              <a:t>i</a:t>
            </a:r>
            <a:r>
              <a:rPr spc="-15" dirty="0"/>
              <a:t>ve</a:t>
            </a:r>
            <a:r>
              <a:rPr spc="10" dirty="0"/>
              <a:t>r</a:t>
            </a:r>
            <a:r>
              <a:rPr spc="-5" dirty="0"/>
              <a:t>s</a:t>
            </a:r>
            <a:r>
              <a:rPr dirty="0"/>
              <a:t>	</a:t>
            </a:r>
            <a:r>
              <a:rPr spc="-5" dirty="0"/>
              <a:t>d</a:t>
            </a:r>
            <a:r>
              <a:rPr spc="-10" dirty="0"/>
              <a:t>om</a:t>
            </a:r>
            <a:r>
              <a:rPr spc="-5" dirty="0"/>
              <a:t>a</a:t>
            </a:r>
            <a:r>
              <a:rPr spc="-10" dirty="0"/>
              <a:t>in</a:t>
            </a:r>
            <a:r>
              <a:rPr spc="-15" dirty="0"/>
              <a:t>e</a:t>
            </a:r>
            <a:r>
              <a:rPr spc="5" dirty="0"/>
              <a:t>s</a:t>
            </a:r>
            <a:r>
              <a:rPr spc="-5" dirty="0"/>
              <a:t>,</a:t>
            </a:r>
            <a:r>
              <a:rPr dirty="0"/>
              <a:t>	</a:t>
            </a:r>
            <a:r>
              <a:rPr spc="-5" dirty="0"/>
              <a:t>d</a:t>
            </a:r>
            <a:r>
              <a:rPr spc="-10" dirty="0"/>
              <a:t>on</a:t>
            </a:r>
            <a:r>
              <a:rPr spc="-5" dirty="0"/>
              <a:t>t</a:t>
            </a:r>
            <a:r>
              <a:rPr dirty="0"/>
              <a:t>	</a:t>
            </a:r>
            <a:r>
              <a:rPr spc="-10" dirty="0"/>
              <a:t>l</a:t>
            </a:r>
            <a:r>
              <a:rPr spc="-5" dirty="0"/>
              <a:t>e</a:t>
            </a:r>
            <a:r>
              <a:rPr dirty="0"/>
              <a:t>	</a:t>
            </a:r>
            <a:r>
              <a:rPr spc="-15" dirty="0"/>
              <a:t>te</a:t>
            </a:r>
            <a:r>
              <a:rPr spc="35" dirty="0"/>
              <a:t>r</a:t>
            </a:r>
            <a:r>
              <a:rPr spc="-5" dirty="0"/>
              <a:t>t</a:t>
            </a:r>
            <a:r>
              <a:rPr spc="-10" dirty="0"/>
              <a:t>i</a:t>
            </a:r>
            <a:r>
              <a:rPr spc="-5" dirty="0"/>
              <a:t>a</a:t>
            </a:r>
            <a:r>
              <a:rPr spc="-20" dirty="0"/>
              <a:t>i</a:t>
            </a:r>
            <a:r>
              <a:rPr spc="-15" dirty="0"/>
              <a:t>r</a:t>
            </a:r>
            <a:r>
              <a:rPr spc="-5" dirty="0"/>
              <a:t>e</a:t>
            </a:r>
            <a:r>
              <a:rPr dirty="0"/>
              <a:t>	</a:t>
            </a:r>
            <a:r>
              <a:rPr spc="-20" dirty="0"/>
              <a:t>a</a:t>
            </a:r>
            <a:r>
              <a:rPr spc="-5" dirty="0"/>
              <a:t>d</a:t>
            </a:r>
            <a:r>
              <a:rPr spc="-10" dirty="0"/>
              <a:t>mini</a:t>
            </a:r>
            <a:r>
              <a:rPr spc="-5" dirty="0"/>
              <a:t>st</a:t>
            </a:r>
            <a:r>
              <a:rPr dirty="0"/>
              <a:t>r</a:t>
            </a:r>
            <a:r>
              <a:rPr spc="-5" dirty="0"/>
              <a:t>at</a:t>
            </a:r>
            <a:r>
              <a:rPr spc="-10" dirty="0"/>
              <a:t>i</a:t>
            </a:r>
            <a:r>
              <a:rPr spc="-5" dirty="0"/>
              <a:t>f</a:t>
            </a:r>
            <a:r>
              <a:rPr dirty="0"/>
              <a:t>	</a:t>
            </a:r>
            <a:r>
              <a:rPr spc="-15" dirty="0"/>
              <a:t>e</a:t>
            </a:r>
            <a:r>
              <a:rPr spc="-5" dirty="0"/>
              <a:t>t</a:t>
            </a:r>
          </a:p>
          <a:p>
            <a:pPr marL="12700" marR="8255" indent="-635">
              <a:lnSpc>
                <a:spcPct val="70000"/>
              </a:lnSpc>
              <a:spcBef>
                <a:spcPts val="235"/>
              </a:spcBef>
            </a:pPr>
            <a:r>
              <a:rPr spc="-5" dirty="0"/>
              <a:t>informatique,</a:t>
            </a:r>
            <a:r>
              <a:rPr spc="160" dirty="0"/>
              <a:t> </a:t>
            </a:r>
            <a:r>
              <a:rPr spc="-5" dirty="0"/>
              <a:t>le</a:t>
            </a:r>
            <a:r>
              <a:rPr spc="160" dirty="0"/>
              <a:t> </a:t>
            </a:r>
            <a:r>
              <a:rPr spc="-5" dirty="0"/>
              <a:t>commerce,</a:t>
            </a:r>
            <a:r>
              <a:rPr spc="160" dirty="0"/>
              <a:t> </a:t>
            </a:r>
            <a:r>
              <a:rPr spc="-5" dirty="0"/>
              <a:t>l’hôtellerie</a:t>
            </a:r>
            <a:r>
              <a:rPr spc="165" dirty="0"/>
              <a:t> </a:t>
            </a:r>
            <a:r>
              <a:rPr spc="-10" dirty="0"/>
              <a:t>et</a:t>
            </a:r>
            <a:r>
              <a:rPr spc="170" dirty="0"/>
              <a:t> </a:t>
            </a:r>
            <a:r>
              <a:rPr spc="-5" dirty="0"/>
              <a:t>la</a:t>
            </a:r>
            <a:r>
              <a:rPr spc="155" dirty="0"/>
              <a:t> </a:t>
            </a:r>
            <a:r>
              <a:rPr spc="-5" dirty="0"/>
              <a:t>restauration,</a:t>
            </a:r>
            <a:r>
              <a:rPr spc="165" dirty="0"/>
              <a:t> </a:t>
            </a:r>
            <a:r>
              <a:rPr spc="-5" dirty="0"/>
              <a:t>la</a:t>
            </a:r>
            <a:r>
              <a:rPr spc="165" dirty="0"/>
              <a:t> </a:t>
            </a:r>
            <a:r>
              <a:rPr spc="-5" dirty="0"/>
              <a:t>comptabilité,</a:t>
            </a:r>
            <a:r>
              <a:rPr spc="160" dirty="0"/>
              <a:t> </a:t>
            </a:r>
            <a:r>
              <a:rPr spc="-10" dirty="0"/>
              <a:t>la </a:t>
            </a:r>
            <a:r>
              <a:rPr spc="-340" dirty="0"/>
              <a:t> </a:t>
            </a:r>
            <a:r>
              <a:rPr spc="-10" dirty="0"/>
              <a:t>sécurité, </a:t>
            </a:r>
            <a:r>
              <a:rPr spc="-5" dirty="0"/>
              <a:t>…</a:t>
            </a:r>
          </a:p>
          <a:p>
            <a:pPr>
              <a:lnSpc>
                <a:spcPct val="100000"/>
              </a:lnSpc>
              <a:spcBef>
                <a:spcPts val="65"/>
              </a:spcBef>
            </a:pPr>
            <a:endParaRPr sz="1600" dirty="0"/>
          </a:p>
          <a:p>
            <a:pPr marL="12700">
              <a:lnSpc>
                <a:spcPct val="100000"/>
              </a:lnSpc>
            </a:pPr>
            <a:r>
              <a:rPr sz="1600" spc="-5" dirty="0">
                <a:solidFill>
                  <a:srgbClr val="11568D"/>
                </a:solidFill>
                <a:latin typeface="Segoe UI Semibold"/>
                <a:cs typeface="Segoe UI Semibold"/>
              </a:rPr>
              <a:t>Contacts</a:t>
            </a:r>
            <a:endParaRPr sz="1600" dirty="0">
              <a:latin typeface="Segoe UI Semibold"/>
              <a:cs typeface="Segoe UI Semibold"/>
            </a:endParaRPr>
          </a:p>
          <a:p>
            <a:pPr marL="184785" indent="-172720">
              <a:lnSpc>
                <a:spcPts val="1325"/>
              </a:lnSpc>
              <a:spcBef>
                <a:spcPts val="335"/>
              </a:spcBef>
              <a:buFont typeface="Arial MT"/>
              <a:buChar char="•"/>
              <a:tabLst>
                <a:tab pos="185420" algn="l"/>
              </a:tabLst>
            </a:pPr>
            <a:r>
              <a:rPr lang="fr-FR" spc="-5" dirty="0">
                <a:latin typeface="Segoe UI Semibold"/>
                <a:cs typeface="Segoe UI Semibold"/>
              </a:rPr>
              <a:t>Sandrine VILAIN</a:t>
            </a:r>
            <a:r>
              <a:rPr spc="-5" dirty="0">
                <a:latin typeface="Segoe UI Semibold"/>
                <a:cs typeface="Segoe UI Semibold"/>
              </a:rPr>
              <a:t>,</a:t>
            </a:r>
            <a:r>
              <a:rPr spc="20" dirty="0">
                <a:latin typeface="Segoe UI Semibold"/>
                <a:cs typeface="Segoe UI Semibold"/>
              </a:rPr>
              <a:t> </a:t>
            </a:r>
            <a:r>
              <a:rPr spc="-10" dirty="0" err="1">
                <a:latin typeface="Segoe UI Semibold"/>
                <a:cs typeface="Segoe UI Semibold"/>
              </a:rPr>
              <a:t>Délégué</a:t>
            </a:r>
            <a:r>
              <a:rPr lang="fr-FR" spc="-10" dirty="0">
                <a:latin typeface="Segoe UI Semibold"/>
                <a:cs typeface="Segoe UI Semibold"/>
              </a:rPr>
              <a:t>e</a:t>
            </a:r>
            <a:r>
              <a:rPr spc="30" dirty="0">
                <a:latin typeface="Segoe UI Semibold"/>
                <a:cs typeface="Segoe UI Semibold"/>
              </a:rPr>
              <a:t> </a:t>
            </a:r>
            <a:r>
              <a:rPr lang="fr-FR" spc="-5" dirty="0">
                <a:latin typeface="Segoe UI Semibold"/>
                <a:cs typeface="Segoe UI Semibold"/>
              </a:rPr>
              <a:t>Régionale</a:t>
            </a:r>
            <a:endParaRPr spc="-5" dirty="0">
              <a:latin typeface="Segoe UI Semibold"/>
              <a:cs typeface="Segoe UI Semibold"/>
            </a:endParaRPr>
          </a:p>
          <a:p>
            <a:pPr marL="184785">
              <a:lnSpc>
                <a:spcPts val="1325"/>
              </a:lnSpc>
            </a:pPr>
            <a:r>
              <a:rPr spc="20" dirty="0"/>
              <a:t> </a:t>
            </a:r>
            <a:r>
              <a:rPr lang="fr-FR" spc="-10" dirty="0">
                <a:hlinkClick r:id="rId2"/>
              </a:rPr>
              <a:t>sandrine.vilain@afec.fr</a:t>
            </a:r>
            <a:endParaRPr spc="-10" dirty="0">
              <a:hlinkClick r:id="rId2"/>
            </a:endParaRPr>
          </a:p>
          <a:p>
            <a:pPr marL="184785" indent="-172720">
              <a:lnSpc>
                <a:spcPts val="1325"/>
              </a:lnSpc>
              <a:spcBef>
                <a:spcPts val="335"/>
              </a:spcBef>
              <a:buFont typeface="Arial MT"/>
              <a:buChar char="•"/>
              <a:tabLst>
                <a:tab pos="185420" algn="l"/>
              </a:tabLst>
            </a:pPr>
            <a:r>
              <a:rPr spc="-5" dirty="0">
                <a:latin typeface="Segoe UI Semibold"/>
                <a:cs typeface="Segoe UI Semibold"/>
              </a:rPr>
              <a:t>Nathalie</a:t>
            </a:r>
            <a:r>
              <a:rPr spc="15" dirty="0">
                <a:latin typeface="Segoe UI Semibold"/>
                <a:cs typeface="Segoe UI Semibold"/>
              </a:rPr>
              <a:t> </a:t>
            </a:r>
            <a:r>
              <a:rPr spc="-10" dirty="0">
                <a:latin typeface="Segoe UI Semibold"/>
                <a:cs typeface="Segoe UI Semibold"/>
              </a:rPr>
              <a:t>GUIBERTEAU,</a:t>
            </a:r>
            <a:r>
              <a:rPr spc="25" dirty="0">
                <a:latin typeface="Segoe UI Semibold"/>
                <a:cs typeface="Segoe UI Semibold"/>
              </a:rPr>
              <a:t> </a:t>
            </a:r>
            <a:r>
              <a:rPr lang="fr-FR" spc="-10" dirty="0">
                <a:latin typeface="Segoe UI Semibold"/>
                <a:cs typeface="Segoe UI Semibold"/>
              </a:rPr>
              <a:t>Référente Handicap</a:t>
            </a:r>
            <a:endParaRPr spc="-10" dirty="0">
              <a:latin typeface="Segoe UI Semibold"/>
              <a:cs typeface="Segoe UI Semibold"/>
            </a:endParaRPr>
          </a:p>
          <a:p>
            <a:pPr marL="184785">
              <a:lnSpc>
                <a:spcPts val="1325"/>
              </a:lnSpc>
            </a:pPr>
            <a:r>
              <a:rPr spc="-10" dirty="0"/>
              <a:t>07.66.67.16.79</a:t>
            </a:r>
            <a:r>
              <a:rPr spc="40" dirty="0"/>
              <a:t> </a:t>
            </a:r>
            <a:r>
              <a:rPr spc="-5" dirty="0"/>
              <a:t>–</a:t>
            </a:r>
            <a:r>
              <a:rPr spc="-10" dirty="0"/>
              <a:t> </a:t>
            </a:r>
            <a:r>
              <a:rPr spc="-5" dirty="0">
                <a:hlinkClick r:id="rId3"/>
              </a:rPr>
              <a:t>nathalie.guiberteau@afec.fr</a:t>
            </a:r>
          </a:p>
          <a:p>
            <a:pPr marL="184785" indent="-172720">
              <a:lnSpc>
                <a:spcPts val="1325"/>
              </a:lnSpc>
              <a:spcBef>
                <a:spcPts val="340"/>
              </a:spcBef>
              <a:buFont typeface="Arial MT"/>
              <a:buChar char="•"/>
              <a:tabLst>
                <a:tab pos="185420" algn="l"/>
              </a:tabLst>
            </a:pPr>
            <a:r>
              <a:rPr lang="fr-FR" spc="-5" dirty="0">
                <a:latin typeface="Segoe UI Semibold"/>
                <a:cs typeface="Segoe UI Semibold"/>
              </a:rPr>
              <a:t>Lara HEBERT</a:t>
            </a:r>
            <a:r>
              <a:rPr spc="-10" dirty="0">
                <a:latin typeface="Segoe UI Semibold"/>
                <a:cs typeface="Segoe UI Semibold"/>
              </a:rPr>
              <a:t>,</a:t>
            </a:r>
            <a:r>
              <a:rPr spc="25" dirty="0">
                <a:latin typeface="Segoe UI Semibold"/>
                <a:cs typeface="Segoe UI Semibold"/>
              </a:rPr>
              <a:t> </a:t>
            </a:r>
            <a:r>
              <a:rPr lang="fr-FR" spc="-5" dirty="0">
                <a:latin typeface="Segoe UI Semibold"/>
                <a:cs typeface="Segoe UI Semibold"/>
              </a:rPr>
              <a:t>Coordinatrice pédagogique</a:t>
            </a:r>
            <a:endParaRPr spc="-15" dirty="0">
              <a:latin typeface="Segoe UI Semibold"/>
              <a:cs typeface="Segoe UI Semibold"/>
            </a:endParaRPr>
          </a:p>
          <a:p>
            <a:pPr marL="184785">
              <a:lnSpc>
                <a:spcPts val="1325"/>
              </a:lnSpc>
            </a:pPr>
            <a:r>
              <a:rPr spc="-5" dirty="0"/>
              <a:t>0</a:t>
            </a:r>
            <a:r>
              <a:rPr lang="fr-FR" spc="-5" dirty="0"/>
              <a:t>6.51.76.70.84</a:t>
            </a:r>
            <a:r>
              <a:rPr spc="-5" dirty="0"/>
              <a:t> –</a:t>
            </a:r>
            <a:r>
              <a:rPr spc="-10" dirty="0"/>
              <a:t> </a:t>
            </a:r>
            <a:r>
              <a:rPr lang="fr-FR" spc="-10" dirty="0">
                <a:hlinkClick r:id="rId4"/>
              </a:rPr>
              <a:t>lara.hebert@afec.fr</a:t>
            </a:r>
            <a:r>
              <a:rPr lang="fr-FR" spc="-10" dirty="0"/>
              <a:t> </a:t>
            </a:r>
          </a:p>
          <a:p>
            <a:pPr marL="184785" indent="-172720">
              <a:lnSpc>
                <a:spcPts val="1325"/>
              </a:lnSpc>
              <a:spcBef>
                <a:spcPts val="340"/>
              </a:spcBef>
              <a:buFont typeface="Arial MT"/>
              <a:buChar char="•"/>
              <a:tabLst>
                <a:tab pos="185420" algn="l"/>
              </a:tabLst>
            </a:pPr>
            <a:r>
              <a:rPr lang="fr-FR" spc="-5" dirty="0">
                <a:latin typeface="Segoe UI Semibold"/>
                <a:cs typeface="Segoe UI Semibold"/>
              </a:rPr>
              <a:t>Eloïse SUAREZ</a:t>
            </a:r>
            <a:r>
              <a:rPr lang="fr-FR" spc="-10" dirty="0">
                <a:latin typeface="Segoe UI Semibold"/>
                <a:cs typeface="Segoe UI Semibold"/>
              </a:rPr>
              <a:t>,</a:t>
            </a:r>
            <a:r>
              <a:rPr lang="fr-FR" spc="25" dirty="0">
                <a:latin typeface="Segoe UI Semibold"/>
                <a:cs typeface="Segoe UI Semibold"/>
              </a:rPr>
              <a:t> </a:t>
            </a:r>
            <a:r>
              <a:rPr lang="fr-FR" spc="-5" dirty="0">
                <a:latin typeface="Segoe UI Semibold"/>
                <a:cs typeface="Segoe UI Semibold"/>
              </a:rPr>
              <a:t>Déléguée départementale</a:t>
            </a:r>
          </a:p>
          <a:p>
            <a:pPr marL="12065">
              <a:lnSpc>
                <a:spcPts val="1325"/>
              </a:lnSpc>
              <a:spcBef>
                <a:spcPts val="340"/>
              </a:spcBef>
              <a:tabLst>
                <a:tab pos="185420" algn="l"/>
              </a:tabLst>
            </a:pPr>
            <a:r>
              <a:rPr lang="fr-FR" spc="-5" dirty="0"/>
              <a:t>    06.88.56.50.72 –</a:t>
            </a:r>
            <a:r>
              <a:rPr lang="fr-FR" spc="-10" dirty="0"/>
              <a:t> </a:t>
            </a:r>
            <a:r>
              <a:rPr lang="fr-FR" spc="-10" dirty="0">
                <a:hlinkClick r:id="rId5"/>
              </a:rPr>
              <a:t>eloise.suarez@afec.fr</a:t>
            </a:r>
            <a:endParaRPr lang="fr-FR" spc="-10" dirty="0">
              <a:hlinkClick r:id="rId6"/>
            </a:endParaRPr>
          </a:p>
          <a:p>
            <a:pPr marL="184785">
              <a:lnSpc>
                <a:spcPts val="1325"/>
              </a:lnSpc>
            </a:pPr>
            <a:endParaRPr spc="-10" dirty="0">
              <a:hlinkClick r:id="rId6"/>
            </a:endParaRPr>
          </a:p>
          <a:p>
            <a:pPr marL="184785" indent="-172720">
              <a:lnSpc>
                <a:spcPts val="1325"/>
              </a:lnSpc>
              <a:spcBef>
                <a:spcPts val="320"/>
              </a:spcBef>
              <a:buFont typeface="Arial MT"/>
              <a:buChar char="•"/>
              <a:tabLst>
                <a:tab pos="185420" algn="l"/>
              </a:tabLst>
            </a:pPr>
            <a:r>
              <a:rPr spc="-10" dirty="0" err="1">
                <a:latin typeface="Segoe UI Semibold"/>
                <a:cs typeface="Segoe UI Semibold"/>
              </a:rPr>
              <a:t>Secréta</a:t>
            </a:r>
            <a:r>
              <a:rPr lang="fr-FR" spc="-10" dirty="0">
                <a:latin typeface="Segoe UI Semibold"/>
                <a:cs typeface="Segoe UI Semibold"/>
              </a:rPr>
              <a:t>riat</a:t>
            </a:r>
            <a:endParaRPr spc="-10" dirty="0">
              <a:latin typeface="Segoe UI Semibold"/>
              <a:cs typeface="Segoe UI Semibold"/>
            </a:endParaRPr>
          </a:p>
          <a:p>
            <a:pPr marL="184785">
              <a:lnSpc>
                <a:spcPts val="1325"/>
              </a:lnSpc>
            </a:pPr>
            <a:r>
              <a:rPr spc="-10" dirty="0"/>
              <a:t>02.37.35.92.95</a:t>
            </a:r>
            <a:r>
              <a:rPr spc="45" dirty="0"/>
              <a:t> </a:t>
            </a:r>
            <a:r>
              <a:rPr spc="-5" dirty="0"/>
              <a:t>–</a:t>
            </a:r>
            <a:r>
              <a:rPr dirty="0"/>
              <a:t> </a:t>
            </a:r>
            <a:r>
              <a:rPr spc="-5" dirty="0">
                <a:hlinkClick r:id="rId7"/>
              </a:rPr>
              <a:t>chartres@afec.fr</a:t>
            </a:r>
          </a:p>
          <a:p>
            <a:pPr>
              <a:lnSpc>
                <a:spcPct val="100000"/>
              </a:lnSpc>
            </a:pPr>
            <a:endParaRPr sz="1650" dirty="0"/>
          </a:p>
          <a:p>
            <a:pPr marL="12700">
              <a:lnSpc>
                <a:spcPct val="100000"/>
              </a:lnSpc>
            </a:pPr>
            <a:r>
              <a:rPr sz="1600" spc="-5" dirty="0">
                <a:solidFill>
                  <a:srgbClr val="11568D"/>
                </a:solidFill>
                <a:latin typeface="Segoe UI Semibold"/>
                <a:cs typeface="Segoe UI Semibold"/>
              </a:rPr>
              <a:t>Conditions</a:t>
            </a:r>
            <a:r>
              <a:rPr sz="1600" spc="-10" dirty="0">
                <a:solidFill>
                  <a:srgbClr val="11568D"/>
                </a:solidFill>
                <a:latin typeface="Segoe UI Semibold"/>
                <a:cs typeface="Segoe UI Semibold"/>
              </a:rPr>
              <a:t> </a:t>
            </a:r>
            <a:r>
              <a:rPr sz="1600" spc="-15" dirty="0">
                <a:solidFill>
                  <a:srgbClr val="11568D"/>
                </a:solidFill>
                <a:latin typeface="Segoe UI Semibold"/>
                <a:cs typeface="Segoe UI Semibold"/>
              </a:rPr>
              <a:t>d’accueil</a:t>
            </a:r>
            <a:r>
              <a:rPr sz="1600" spc="-25" dirty="0">
                <a:solidFill>
                  <a:srgbClr val="11568D"/>
                </a:solidFill>
                <a:latin typeface="Segoe UI Semibold"/>
                <a:cs typeface="Segoe UI Semibold"/>
              </a:rPr>
              <a:t> </a:t>
            </a:r>
            <a:r>
              <a:rPr sz="1600" spc="-5" dirty="0">
                <a:solidFill>
                  <a:srgbClr val="11568D"/>
                </a:solidFill>
                <a:latin typeface="Segoe UI Semibold"/>
                <a:cs typeface="Segoe UI Semibold"/>
              </a:rPr>
              <a:t>des </a:t>
            </a:r>
            <a:r>
              <a:rPr sz="1600" spc="-10" dirty="0">
                <a:solidFill>
                  <a:srgbClr val="11568D"/>
                </a:solidFill>
                <a:latin typeface="Segoe UI Semibold"/>
                <a:cs typeface="Segoe UI Semibold"/>
              </a:rPr>
              <a:t>stagiaires</a:t>
            </a:r>
            <a:endParaRPr sz="1600" dirty="0">
              <a:latin typeface="Segoe UI Semibold"/>
              <a:cs typeface="Segoe UI Semibold"/>
            </a:endParaRPr>
          </a:p>
          <a:p>
            <a:pPr marL="12700">
              <a:lnSpc>
                <a:spcPct val="100000"/>
              </a:lnSpc>
              <a:spcBef>
                <a:spcPts val="780"/>
              </a:spcBef>
            </a:pPr>
            <a:r>
              <a:rPr spc="-5" dirty="0">
                <a:latin typeface="Segoe UI Semibold"/>
                <a:cs typeface="Segoe UI Semibold"/>
              </a:rPr>
              <a:t>Accueil </a:t>
            </a:r>
            <a:r>
              <a:rPr spc="-20" dirty="0">
                <a:latin typeface="Segoe UI Semibold"/>
                <a:cs typeface="Segoe UI Semibold"/>
              </a:rPr>
              <a:t>Téléphonique</a:t>
            </a:r>
            <a:r>
              <a:rPr spc="40" dirty="0">
                <a:latin typeface="Segoe UI Semibold"/>
                <a:cs typeface="Segoe UI Semibold"/>
              </a:rPr>
              <a:t> </a:t>
            </a:r>
            <a:r>
              <a:rPr spc="-5" dirty="0">
                <a:latin typeface="Segoe UI Semibold"/>
                <a:cs typeface="Segoe UI Semibold"/>
              </a:rPr>
              <a:t>:</a:t>
            </a:r>
          </a:p>
          <a:p>
            <a:pPr marL="187960">
              <a:lnSpc>
                <a:spcPct val="100000"/>
              </a:lnSpc>
              <a:spcBef>
                <a:spcPts val="115"/>
              </a:spcBef>
            </a:pPr>
            <a:r>
              <a:rPr sz="1200" spc="-5" dirty="0"/>
              <a:t>Lundi</a:t>
            </a:r>
            <a:r>
              <a:rPr sz="1200" spc="-30" dirty="0"/>
              <a:t> </a:t>
            </a:r>
            <a:r>
              <a:rPr sz="1200" dirty="0"/>
              <a:t>au</a:t>
            </a:r>
            <a:r>
              <a:rPr sz="1200" spc="-20" dirty="0"/>
              <a:t> </a:t>
            </a:r>
            <a:r>
              <a:rPr sz="1200" spc="-5" dirty="0"/>
              <a:t>vendredi</a:t>
            </a:r>
            <a:r>
              <a:rPr sz="1200" spc="-15" dirty="0"/>
              <a:t> </a:t>
            </a:r>
            <a:r>
              <a:rPr sz="1200" dirty="0"/>
              <a:t>de</a:t>
            </a:r>
            <a:r>
              <a:rPr sz="1200" spc="-15" dirty="0"/>
              <a:t> </a:t>
            </a:r>
            <a:r>
              <a:rPr sz="1200" dirty="0"/>
              <a:t>9h00</a:t>
            </a:r>
            <a:r>
              <a:rPr sz="1200" spc="-10" dirty="0"/>
              <a:t> </a:t>
            </a:r>
            <a:r>
              <a:rPr sz="1200" dirty="0"/>
              <a:t>à</a:t>
            </a:r>
            <a:r>
              <a:rPr sz="1200" spc="-10" dirty="0"/>
              <a:t> </a:t>
            </a:r>
            <a:r>
              <a:rPr sz="1200" dirty="0"/>
              <a:t>12h30</a:t>
            </a:r>
            <a:r>
              <a:rPr sz="1200" spc="-10" dirty="0"/>
              <a:t> </a:t>
            </a:r>
            <a:r>
              <a:rPr sz="1200" spc="-5" dirty="0"/>
              <a:t>et </a:t>
            </a:r>
            <a:r>
              <a:rPr sz="1200" dirty="0"/>
              <a:t>de</a:t>
            </a:r>
            <a:r>
              <a:rPr sz="1200" spc="-15" dirty="0"/>
              <a:t> </a:t>
            </a:r>
            <a:r>
              <a:rPr sz="1200" dirty="0"/>
              <a:t>13h30</a:t>
            </a:r>
            <a:r>
              <a:rPr sz="1200" spc="-10" dirty="0"/>
              <a:t> </a:t>
            </a:r>
            <a:r>
              <a:rPr sz="1200" dirty="0"/>
              <a:t>à</a:t>
            </a:r>
            <a:r>
              <a:rPr sz="1200" spc="-10" dirty="0"/>
              <a:t> </a:t>
            </a:r>
            <a:r>
              <a:rPr sz="1200" dirty="0"/>
              <a:t>17h00</a:t>
            </a:r>
          </a:p>
          <a:p>
            <a:pPr marL="12700">
              <a:lnSpc>
                <a:spcPct val="100000"/>
              </a:lnSpc>
              <a:spcBef>
                <a:spcPts val="785"/>
              </a:spcBef>
            </a:pPr>
            <a:r>
              <a:rPr spc="-10" dirty="0">
                <a:latin typeface="Segoe UI Semibold"/>
                <a:cs typeface="Segoe UI Semibold"/>
              </a:rPr>
              <a:t>Réception</a:t>
            </a:r>
            <a:r>
              <a:rPr spc="30" dirty="0">
                <a:latin typeface="Segoe UI Semibold"/>
                <a:cs typeface="Segoe UI Semibold"/>
              </a:rPr>
              <a:t> </a:t>
            </a:r>
            <a:r>
              <a:rPr spc="-5" dirty="0">
                <a:latin typeface="Segoe UI Semibold"/>
                <a:cs typeface="Segoe UI Semibold"/>
              </a:rPr>
              <a:t>du</a:t>
            </a:r>
            <a:r>
              <a:rPr dirty="0">
                <a:latin typeface="Segoe UI Semibold"/>
                <a:cs typeface="Segoe UI Semibold"/>
              </a:rPr>
              <a:t> </a:t>
            </a:r>
            <a:r>
              <a:rPr spc="-10" dirty="0">
                <a:latin typeface="Segoe UI Semibold"/>
                <a:cs typeface="Segoe UI Semibold"/>
              </a:rPr>
              <a:t>Public</a:t>
            </a:r>
            <a:r>
              <a:rPr spc="5" dirty="0">
                <a:latin typeface="Segoe UI Semibold"/>
                <a:cs typeface="Segoe UI Semibold"/>
              </a:rPr>
              <a:t> </a:t>
            </a:r>
            <a:r>
              <a:rPr spc="-5" dirty="0">
                <a:latin typeface="Segoe UI Semibold"/>
                <a:cs typeface="Segoe UI Semibold"/>
              </a:rPr>
              <a:t>:</a:t>
            </a:r>
          </a:p>
          <a:p>
            <a:pPr marL="187960">
              <a:lnSpc>
                <a:spcPct val="100000"/>
              </a:lnSpc>
              <a:spcBef>
                <a:spcPts val="5"/>
              </a:spcBef>
            </a:pPr>
            <a:r>
              <a:rPr sz="1200" spc="-5" dirty="0"/>
              <a:t>Lundi</a:t>
            </a:r>
            <a:r>
              <a:rPr sz="1200" spc="-30" dirty="0"/>
              <a:t> </a:t>
            </a:r>
            <a:r>
              <a:rPr sz="1200" dirty="0"/>
              <a:t>au</a:t>
            </a:r>
            <a:r>
              <a:rPr sz="1200" spc="-20" dirty="0"/>
              <a:t> </a:t>
            </a:r>
            <a:r>
              <a:rPr sz="1200" spc="-5" dirty="0"/>
              <a:t>vendredi</a:t>
            </a:r>
            <a:r>
              <a:rPr sz="1200" spc="-15" dirty="0"/>
              <a:t> </a:t>
            </a:r>
            <a:r>
              <a:rPr sz="1200" dirty="0"/>
              <a:t>de</a:t>
            </a:r>
            <a:r>
              <a:rPr sz="1200" spc="-15" dirty="0"/>
              <a:t> </a:t>
            </a:r>
            <a:r>
              <a:rPr sz="1200" dirty="0"/>
              <a:t>9h00</a:t>
            </a:r>
            <a:r>
              <a:rPr sz="1200" spc="-10" dirty="0"/>
              <a:t> </a:t>
            </a:r>
            <a:r>
              <a:rPr sz="1200" dirty="0"/>
              <a:t>à</a:t>
            </a:r>
            <a:r>
              <a:rPr sz="1200" spc="-10" dirty="0"/>
              <a:t> </a:t>
            </a:r>
            <a:r>
              <a:rPr sz="1200" dirty="0"/>
              <a:t>12h30</a:t>
            </a:r>
            <a:r>
              <a:rPr sz="1200" spc="-10" dirty="0"/>
              <a:t> </a:t>
            </a:r>
            <a:r>
              <a:rPr sz="1200" spc="-5" dirty="0"/>
              <a:t>et </a:t>
            </a:r>
            <a:r>
              <a:rPr sz="1200" dirty="0"/>
              <a:t>de</a:t>
            </a:r>
            <a:r>
              <a:rPr sz="1200" spc="-15" dirty="0"/>
              <a:t> </a:t>
            </a:r>
            <a:r>
              <a:rPr sz="1200" dirty="0"/>
              <a:t>13h30</a:t>
            </a:r>
            <a:r>
              <a:rPr sz="1200" spc="-10" dirty="0"/>
              <a:t> </a:t>
            </a:r>
            <a:r>
              <a:rPr sz="1200" dirty="0"/>
              <a:t>à</a:t>
            </a:r>
            <a:r>
              <a:rPr sz="1200" spc="-10" dirty="0"/>
              <a:t> </a:t>
            </a:r>
            <a:r>
              <a:rPr sz="1200" dirty="0"/>
              <a:t>17h00</a:t>
            </a:r>
          </a:p>
          <a:p>
            <a:pPr marL="12700" marR="2929255">
              <a:lnSpc>
                <a:spcPts val="2160"/>
              </a:lnSpc>
              <a:spcBef>
                <a:spcPts val="170"/>
              </a:spcBef>
            </a:pPr>
            <a:r>
              <a:rPr spc="-15" dirty="0"/>
              <a:t>Pause</a:t>
            </a:r>
            <a:r>
              <a:rPr spc="-10" dirty="0"/>
              <a:t> déjeuner</a:t>
            </a:r>
            <a:r>
              <a:rPr spc="5" dirty="0"/>
              <a:t> </a:t>
            </a:r>
            <a:r>
              <a:rPr spc="-10" dirty="0"/>
              <a:t>entre</a:t>
            </a:r>
            <a:r>
              <a:rPr spc="-30" dirty="0"/>
              <a:t> </a:t>
            </a:r>
            <a:r>
              <a:rPr spc="-10" dirty="0"/>
              <a:t>12h30</a:t>
            </a:r>
            <a:r>
              <a:rPr spc="10" dirty="0"/>
              <a:t> </a:t>
            </a:r>
            <a:r>
              <a:rPr spc="-10" dirty="0"/>
              <a:t>et</a:t>
            </a:r>
            <a:r>
              <a:rPr spc="-5" dirty="0"/>
              <a:t> </a:t>
            </a:r>
            <a:r>
              <a:rPr spc="-10" dirty="0"/>
              <a:t>13h30 </a:t>
            </a:r>
            <a:r>
              <a:rPr spc="-345" dirty="0"/>
              <a:t> </a:t>
            </a:r>
            <a:r>
              <a:rPr spc="-10" dirty="0"/>
              <a:t>Espace </a:t>
            </a:r>
            <a:r>
              <a:rPr spc="-5" dirty="0"/>
              <a:t>de</a:t>
            </a:r>
            <a:r>
              <a:rPr spc="-15" dirty="0"/>
              <a:t> </a:t>
            </a:r>
            <a:r>
              <a:rPr spc="-10" dirty="0"/>
              <a:t>détente</a:t>
            </a:r>
            <a:r>
              <a:rPr spc="-15" dirty="0"/>
              <a:t> </a:t>
            </a:r>
            <a:r>
              <a:rPr lang="fr-FR" spc="-15" dirty="0"/>
              <a:t>intérieur et </a:t>
            </a:r>
            <a:r>
              <a:rPr spc="-10" dirty="0" err="1"/>
              <a:t>extérieur</a:t>
            </a:r>
            <a:endParaRPr spc="-10" dirty="0"/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1500" dirty="0"/>
          </a:p>
          <a:p>
            <a:pPr marL="12700">
              <a:lnSpc>
                <a:spcPct val="100000"/>
              </a:lnSpc>
            </a:pPr>
            <a:r>
              <a:rPr sz="1600" spc="-5" dirty="0">
                <a:solidFill>
                  <a:srgbClr val="11568D"/>
                </a:solidFill>
                <a:latin typeface="Segoe UI Semibold"/>
                <a:cs typeface="Segoe UI Semibold"/>
              </a:rPr>
              <a:t>Locaux</a:t>
            </a:r>
            <a:r>
              <a:rPr sz="1600" spc="5" dirty="0">
                <a:solidFill>
                  <a:srgbClr val="11568D"/>
                </a:solidFill>
                <a:latin typeface="Segoe UI Semibold"/>
                <a:cs typeface="Segoe UI Semibold"/>
              </a:rPr>
              <a:t> </a:t>
            </a:r>
            <a:r>
              <a:rPr sz="1600" spc="-5" dirty="0">
                <a:solidFill>
                  <a:srgbClr val="11568D"/>
                </a:solidFill>
                <a:latin typeface="Segoe UI Semibold"/>
                <a:cs typeface="Segoe UI Semibold"/>
              </a:rPr>
              <a:t>et</a:t>
            </a:r>
            <a:r>
              <a:rPr sz="1600" dirty="0">
                <a:solidFill>
                  <a:srgbClr val="11568D"/>
                </a:solidFill>
                <a:latin typeface="Segoe UI Semibold"/>
                <a:cs typeface="Segoe UI Semibold"/>
              </a:rPr>
              <a:t> </a:t>
            </a:r>
            <a:r>
              <a:rPr sz="1600" spc="-5" dirty="0">
                <a:solidFill>
                  <a:srgbClr val="11568D"/>
                </a:solidFill>
                <a:latin typeface="Segoe UI Semibold"/>
                <a:cs typeface="Segoe UI Semibold"/>
              </a:rPr>
              <a:t>Matériels</a:t>
            </a:r>
            <a:r>
              <a:rPr sz="1600" spc="-15" dirty="0">
                <a:solidFill>
                  <a:srgbClr val="11568D"/>
                </a:solidFill>
                <a:latin typeface="Segoe UI Semibold"/>
                <a:cs typeface="Segoe UI Semibold"/>
              </a:rPr>
              <a:t> </a:t>
            </a:r>
            <a:r>
              <a:rPr sz="1600" spc="-5" dirty="0">
                <a:solidFill>
                  <a:srgbClr val="11568D"/>
                </a:solidFill>
                <a:latin typeface="Segoe UI Semibold"/>
                <a:cs typeface="Segoe UI Semibold"/>
              </a:rPr>
              <a:t>à</a:t>
            </a:r>
            <a:r>
              <a:rPr sz="1600" dirty="0">
                <a:solidFill>
                  <a:srgbClr val="11568D"/>
                </a:solidFill>
                <a:latin typeface="Segoe UI Semibold"/>
                <a:cs typeface="Segoe UI Semibold"/>
              </a:rPr>
              <a:t> </a:t>
            </a:r>
            <a:r>
              <a:rPr sz="1600" spc="-10" dirty="0">
                <a:solidFill>
                  <a:srgbClr val="11568D"/>
                </a:solidFill>
                <a:latin typeface="Segoe UI Semibold"/>
                <a:cs typeface="Segoe UI Semibold"/>
              </a:rPr>
              <a:t>disposition</a:t>
            </a:r>
            <a:r>
              <a:rPr sz="1600" spc="-5" dirty="0">
                <a:solidFill>
                  <a:srgbClr val="11568D"/>
                </a:solidFill>
                <a:latin typeface="Segoe UI Semibold"/>
                <a:cs typeface="Segoe UI Semibold"/>
              </a:rPr>
              <a:t> des </a:t>
            </a:r>
            <a:r>
              <a:rPr sz="1600" spc="-10" dirty="0">
                <a:solidFill>
                  <a:srgbClr val="11568D"/>
                </a:solidFill>
                <a:latin typeface="Segoe UI Semibold"/>
                <a:cs typeface="Segoe UI Semibold"/>
              </a:rPr>
              <a:t>stagiaires</a:t>
            </a:r>
            <a:endParaRPr sz="1600" dirty="0">
              <a:latin typeface="Segoe UI Semibold"/>
              <a:cs typeface="Segoe UI Semibold"/>
            </a:endParaRPr>
          </a:p>
          <a:p>
            <a:pPr marL="184785" indent="-172720">
              <a:lnSpc>
                <a:spcPct val="100000"/>
              </a:lnSpc>
              <a:spcBef>
                <a:spcPts val="335"/>
              </a:spcBef>
              <a:buFont typeface="Arial MT"/>
              <a:buChar char="•"/>
              <a:tabLst>
                <a:tab pos="185420" algn="l"/>
              </a:tabLst>
            </a:pPr>
            <a:r>
              <a:rPr spc="-10" dirty="0"/>
              <a:t>200</a:t>
            </a:r>
            <a:r>
              <a:rPr spc="-5" dirty="0"/>
              <a:t> m²</a:t>
            </a:r>
            <a:r>
              <a:rPr spc="5" dirty="0"/>
              <a:t> </a:t>
            </a:r>
            <a:r>
              <a:rPr spc="-10" dirty="0"/>
              <a:t>avec</a:t>
            </a:r>
            <a:r>
              <a:rPr dirty="0"/>
              <a:t> </a:t>
            </a:r>
            <a:r>
              <a:rPr spc="-5" dirty="0"/>
              <a:t>au</a:t>
            </a:r>
            <a:r>
              <a:rPr dirty="0"/>
              <a:t> </a:t>
            </a:r>
            <a:r>
              <a:rPr spc="-5" dirty="0"/>
              <a:t>total</a:t>
            </a:r>
            <a:r>
              <a:rPr spc="-15" dirty="0"/>
              <a:t> </a:t>
            </a:r>
            <a:r>
              <a:rPr spc="-5" dirty="0"/>
              <a:t>4</a:t>
            </a:r>
            <a:r>
              <a:rPr spc="-20" dirty="0"/>
              <a:t> </a:t>
            </a:r>
            <a:r>
              <a:rPr spc="-5" dirty="0"/>
              <a:t>salles</a:t>
            </a:r>
            <a:r>
              <a:rPr spc="5" dirty="0"/>
              <a:t> </a:t>
            </a:r>
            <a:r>
              <a:rPr spc="-5" dirty="0"/>
              <a:t>de</a:t>
            </a:r>
            <a:r>
              <a:rPr spc="-35" dirty="0"/>
              <a:t> </a:t>
            </a:r>
            <a:r>
              <a:rPr spc="-5" dirty="0"/>
              <a:t>cours</a:t>
            </a:r>
            <a:r>
              <a:rPr spc="5" dirty="0"/>
              <a:t> </a:t>
            </a:r>
            <a:r>
              <a:rPr spc="-5" dirty="0"/>
              <a:t>de</a:t>
            </a:r>
            <a:r>
              <a:rPr spc="-15" dirty="0"/>
              <a:t> </a:t>
            </a:r>
            <a:r>
              <a:rPr spc="-5" dirty="0"/>
              <a:t>15 à</a:t>
            </a:r>
            <a:r>
              <a:rPr spc="-10" dirty="0"/>
              <a:t> </a:t>
            </a:r>
            <a:r>
              <a:rPr spc="-5" dirty="0"/>
              <a:t>70</a:t>
            </a:r>
            <a:r>
              <a:rPr dirty="0"/>
              <a:t> </a:t>
            </a:r>
            <a:r>
              <a:rPr spc="-5" dirty="0"/>
              <a:t>m²</a:t>
            </a:r>
          </a:p>
          <a:p>
            <a:pPr marL="184785" indent="-172720">
              <a:lnSpc>
                <a:spcPct val="100000"/>
              </a:lnSpc>
              <a:spcBef>
                <a:spcPts val="340"/>
              </a:spcBef>
              <a:buFont typeface="Arial MT"/>
              <a:buChar char="•"/>
              <a:tabLst>
                <a:tab pos="185420" algn="l"/>
              </a:tabLst>
            </a:pPr>
            <a:r>
              <a:rPr spc="-5" dirty="0"/>
              <a:t>1</a:t>
            </a:r>
            <a:r>
              <a:rPr spc="-45" dirty="0"/>
              <a:t> </a:t>
            </a:r>
            <a:r>
              <a:rPr spc="-25" dirty="0"/>
              <a:t>salle </a:t>
            </a:r>
            <a:r>
              <a:rPr spc="-30" dirty="0"/>
              <a:t>informatique</a:t>
            </a:r>
            <a:r>
              <a:rPr spc="20" dirty="0"/>
              <a:t> </a:t>
            </a:r>
            <a:r>
              <a:rPr spc="-15" dirty="0"/>
              <a:t>de</a:t>
            </a:r>
            <a:r>
              <a:rPr spc="-50" dirty="0"/>
              <a:t> </a:t>
            </a:r>
            <a:r>
              <a:rPr lang="fr-FR" spc="-20" dirty="0"/>
              <a:t>25</a:t>
            </a:r>
            <a:r>
              <a:rPr spc="-45" dirty="0"/>
              <a:t> </a:t>
            </a:r>
            <a:r>
              <a:rPr spc="-15" dirty="0"/>
              <a:t>m²</a:t>
            </a:r>
            <a:r>
              <a:rPr spc="-20" dirty="0"/>
              <a:t> </a:t>
            </a:r>
            <a:r>
              <a:rPr spc="-30" dirty="0"/>
              <a:t>équipée</a:t>
            </a:r>
            <a:r>
              <a:rPr spc="-10" dirty="0"/>
              <a:t> </a:t>
            </a:r>
            <a:r>
              <a:rPr spc="-15" dirty="0"/>
              <a:t>de</a:t>
            </a:r>
            <a:r>
              <a:rPr spc="-45" dirty="0"/>
              <a:t> </a:t>
            </a:r>
            <a:r>
              <a:rPr lang="fr-FR" spc="-20" dirty="0"/>
              <a:t>9</a:t>
            </a:r>
            <a:r>
              <a:rPr spc="-30" dirty="0"/>
              <a:t> postes</a:t>
            </a:r>
            <a:r>
              <a:rPr spc="-15" dirty="0"/>
              <a:t> </a:t>
            </a:r>
            <a:r>
              <a:rPr spc="-20" dirty="0"/>
              <a:t>en</a:t>
            </a:r>
            <a:r>
              <a:rPr spc="-25" dirty="0"/>
              <a:t> </a:t>
            </a:r>
            <a:r>
              <a:rPr spc="-30" dirty="0"/>
              <a:t>réseau,</a:t>
            </a:r>
            <a:r>
              <a:rPr spc="-10" dirty="0"/>
              <a:t> </a:t>
            </a:r>
            <a:r>
              <a:rPr spc="-5" dirty="0"/>
              <a:t>1</a:t>
            </a:r>
            <a:r>
              <a:rPr spc="-45" dirty="0"/>
              <a:t> </a:t>
            </a:r>
            <a:r>
              <a:rPr spc="-30" dirty="0"/>
              <a:t>imprimante.</a:t>
            </a:r>
          </a:p>
          <a:p>
            <a:pPr marL="184785" indent="-172720">
              <a:lnSpc>
                <a:spcPct val="100000"/>
              </a:lnSpc>
              <a:spcBef>
                <a:spcPts val="335"/>
              </a:spcBef>
              <a:buFont typeface="Arial MT"/>
              <a:buChar char="•"/>
              <a:tabLst>
                <a:tab pos="185420" algn="l"/>
              </a:tabLst>
            </a:pPr>
            <a:r>
              <a:rPr spc="-5" dirty="0"/>
              <a:t>3</a:t>
            </a:r>
            <a:r>
              <a:rPr spc="-15" dirty="0"/>
              <a:t> </a:t>
            </a:r>
            <a:r>
              <a:rPr spc="-10" dirty="0"/>
              <a:t>bureaux</a:t>
            </a:r>
            <a:r>
              <a:rPr spc="25" dirty="0"/>
              <a:t> </a:t>
            </a:r>
            <a:r>
              <a:rPr spc="-10" dirty="0"/>
              <a:t>individuels</a:t>
            </a:r>
            <a:r>
              <a:rPr spc="-5" dirty="0"/>
              <a:t> </a:t>
            </a:r>
            <a:r>
              <a:rPr spc="-10" dirty="0"/>
              <a:t>avec</a:t>
            </a:r>
            <a:r>
              <a:rPr spc="10" dirty="0"/>
              <a:t> </a:t>
            </a:r>
            <a:r>
              <a:rPr spc="-10" dirty="0"/>
              <a:t>ordinateur</a:t>
            </a:r>
            <a:r>
              <a:rPr spc="-5" dirty="0"/>
              <a:t> </a:t>
            </a:r>
            <a:r>
              <a:rPr spc="-10" dirty="0"/>
              <a:t>et</a:t>
            </a:r>
            <a:r>
              <a:rPr dirty="0"/>
              <a:t> </a:t>
            </a:r>
            <a:r>
              <a:rPr spc="-10" dirty="0"/>
              <a:t>téléphone</a:t>
            </a:r>
          </a:p>
          <a:p>
            <a:pPr marL="184785" indent="-172720">
              <a:lnSpc>
                <a:spcPct val="100000"/>
              </a:lnSpc>
              <a:spcBef>
                <a:spcPts val="325"/>
              </a:spcBef>
              <a:buFont typeface="Arial MT"/>
              <a:buChar char="•"/>
              <a:tabLst>
                <a:tab pos="185420" algn="l"/>
              </a:tabLst>
            </a:pPr>
            <a:r>
              <a:rPr spc="-5" dirty="0"/>
              <a:t>Un</a:t>
            </a:r>
            <a:r>
              <a:rPr spc="-15" dirty="0"/>
              <a:t> </a:t>
            </a:r>
            <a:r>
              <a:rPr spc="-10" dirty="0"/>
              <a:t>centre</a:t>
            </a:r>
            <a:r>
              <a:rPr spc="-45" dirty="0"/>
              <a:t> </a:t>
            </a:r>
            <a:r>
              <a:rPr spc="-10" dirty="0"/>
              <a:t>ressources</a:t>
            </a:r>
          </a:p>
          <a:p>
            <a:pPr marL="184785" indent="-172720">
              <a:lnSpc>
                <a:spcPct val="100000"/>
              </a:lnSpc>
              <a:spcBef>
                <a:spcPts val="335"/>
              </a:spcBef>
              <a:buFont typeface="Arial MT"/>
              <a:buChar char="•"/>
              <a:tabLst>
                <a:tab pos="185420" algn="l"/>
              </a:tabLst>
            </a:pPr>
            <a:r>
              <a:rPr spc="-10" dirty="0"/>
              <a:t>Plateaux</a:t>
            </a:r>
            <a:r>
              <a:rPr spc="10" dirty="0"/>
              <a:t> </a:t>
            </a:r>
            <a:r>
              <a:rPr spc="-10" dirty="0"/>
              <a:t>techniques</a:t>
            </a:r>
            <a:r>
              <a:rPr spc="15" dirty="0"/>
              <a:t> </a:t>
            </a:r>
            <a:r>
              <a:rPr spc="-10" dirty="0" err="1"/>
              <a:t>agréés</a:t>
            </a:r>
            <a:r>
              <a:rPr dirty="0"/>
              <a:t> </a:t>
            </a:r>
            <a:r>
              <a:rPr spc="-10" dirty="0"/>
              <a:t>D</a:t>
            </a:r>
            <a:r>
              <a:rPr lang="fr-FR" spc="-10" dirty="0"/>
              <a:t>ETSPP</a:t>
            </a:r>
            <a:r>
              <a:rPr spc="-15" dirty="0"/>
              <a:t> </a:t>
            </a:r>
            <a:r>
              <a:rPr spc="-10" dirty="0"/>
              <a:t>pour</a:t>
            </a:r>
            <a:r>
              <a:rPr spc="15" dirty="0"/>
              <a:t> </a:t>
            </a:r>
            <a:r>
              <a:rPr spc="-10" dirty="0"/>
              <a:t>les</a:t>
            </a:r>
            <a:r>
              <a:rPr dirty="0"/>
              <a:t> </a:t>
            </a:r>
            <a:r>
              <a:rPr spc="-10" dirty="0"/>
              <a:t>titres</a:t>
            </a:r>
            <a:r>
              <a:rPr spc="-15" dirty="0"/>
              <a:t> </a:t>
            </a:r>
            <a:r>
              <a:rPr spc="-10" dirty="0"/>
              <a:t>professionnels</a:t>
            </a:r>
          </a:p>
        </p:txBody>
      </p:sp>
      <p:sp>
        <p:nvSpPr>
          <p:cNvPr id="4" name="object 4"/>
          <p:cNvSpPr/>
          <p:nvPr/>
        </p:nvSpPr>
        <p:spPr>
          <a:xfrm>
            <a:off x="252984" y="2115311"/>
            <a:ext cx="716280" cy="2160270"/>
          </a:xfrm>
          <a:custGeom>
            <a:avLst/>
            <a:gdLst/>
            <a:ahLst/>
            <a:cxnLst/>
            <a:rect l="l" t="t" r="r" b="b"/>
            <a:pathLst>
              <a:path w="716280" h="2160270">
                <a:moveTo>
                  <a:pt x="0" y="0"/>
                </a:moveTo>
                <a:lnTo>
                  <a:pt x="716280" y="0"/>
                </a:lnTo>
              </a:path>
              <a:path w="716280" h="2160270">
                <a:moveTo>
                  <a:pt x="0" y="0"/>
                </a:moveTo>
                <a:lnTo>
                  <a:pt x="0" y="2160003"/>
                </a:lnTo>
              </a:path>
            </a:pathLst>
          </a:custGeom>
          <a:ln w="12192">
            <a:solidFill>
              <a:srgbClr val="FACA9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5" name="object 5"/>
          <p:cNvGrpSpPr/>
          <p:nvPr/>
        </p:nvGrpSpPr>
        <p:grpSpPr>
          <a:xfrm>
            <a:off x="5792723" y="7194800"/>
            <a:ext cx="722630" cy="2165985"/>
            <a:chOff x="5792723" y="7194800"/>
            <a:chExt cx="722630" cy="2165985"/>
          </a:xfrm>
        </p:grpSpPr>
        <p:sp>
          <p:nvSpPr>
            <p:cNvPr id="6" name="object 6"/>
            <p:cNvSpPr/>
            <p:nvPr/>
          </p:nvSpPr>
          <p:spPr>
            <a:xfrm>
              <a:off x="5792723" y="9354312"/>
              <a:ext cx="716280" cy="0"/>
            </a:xfrm>
            <a:custGeom>
              <a:avLst/>
              <a:gdLst/>
              <a:ahLst/>
              <a:cxnLst/>
              <a:rect l="l" t="t" r="r" b="b"/>
              <a:pathLst>
                <a:path w="716279">
                  <a:moveTo>
                    <a:pt x="716279" y="0"/>
                  </a:moveTo>
                  <a:lnTo>
                    <a:pt x="0" y="0"/>
                  </a:lnTo>
                </a:path>
              </a:pathLst>
            </a:custGeom>
            <a:ln w="12192">
              <a:solidFill>
                <a:srgbClr val="FACA9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6509003" y="7194800"/>
              <a:ext cx="0" cy="2160270"/>
            </a:xfrm>
            <a:custGeom>
              <a:avLst/>
              <a:gdLst/>
              <a:ahLst/>
              <a:cxnLst/>
              <a:rect l="l" t="t" r="r" b="b"/>
              <a:pathLst>
                <a:path h="2160270">
                  <a:moveTo>
                    <a:pt x="0" y="2160003"/>
                  </a:moveTo>
                  <a:lnTo>
                    <a:pt x="0" y="0"/>
                  </a:lnTo>
                </a:path>
              </a:pathLst>
            </a:custGeom>
            <a:ln w="12192">
              <a:solidFill>
                <a:srgbClr val="FACA9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8" name="object 8"/>
          <p:cNvSpPr/>
          <p:nvPr/>
        </p:nvSpPr>
        <p:spPr>
          <a:xfrm>
            <a:off x="2720339" y="1764792"/>
            <a:ext cx="1387475" cy="0"/>
          </a:xfrm>
          <a:custGeom>
            <a:avLst/>
            <a:gdLst/>
            <a:ahLst/>
            <a:cxnLst/>
            <a:rect l="l" t="t" r="r" b="b"/>
            <a:pathLst>
              <a:path w="1387475">
                <a:moveTo>
                  <a:pt x="0" y="0"/>
                </a:moveTo>
                <a:lnTo>
                  <a:pt x="1387284" y="0"/>
                </a:lnTo>
              </a:path>
            </a:pathLst>
          </a:custGeom>
          <a:ln w="6096">
            <a:solidFill>
              <a:srgbClr val="075F96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2222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75"/>
              </a:spcBef>
            </a:pPr>
            <a:fld id="{81D60167-4931-47E6-BA6A-407CBD079E47}" type="slidenum">
              <a:rPr spc="-5" dirty="0"/>
              <a:t>4</a:t>
            </a:fld>
            <a:endParaRPr spc="-5" dirty="0"/>
          </a:p>
        </p:txBody>
      </p:sp>
      <p:pic>
        <p:nvPicPr>
          <p:cNvPr id="11" name="Image 10">
            <a:extLst>
              <a:ext uri="{FF2B5EF4-FFF2-40B4-BE49-F238E27FC236}">
                <a16:creationId xmlns:a16="http://schemas.microsoft.com/office/drawing/2014/main" id="{3EFACD57-089F-08C9-8E55-5B9DB3AA12FD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2948" y="160639"/>
            <a:ext cx="5327915" cy="987554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4485</TotalTime>
  <Words>375</Words>
  <Application>Microsoft Office PowerPoint</Application>
  <PresentationFormat>Format A4 (210 x 297 mm)</PresentationFormat>
  <Paragraphs>67</Paragraphs>
  <Slides>4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4</vt:i4>
      </vt:variant>
    </vt:vector>
  </HeadingPairs>
  <TitlesOfParts>
    <vt:vector size="10" baseType="lpstr">
      <vt:lpstr>Arial MT</vt:lpstr>
      <vt:lpstr>Calibri</vt:lpstr>
      <vt:lpstr>Segoe UI</vt:lpstr>
      <vt:lpstr>Segoe UI Semibold</vt:lpstr>
      <vt:lpstr>Segoe UI Semilight</vt:lpstr>
      <vt:lpstr>Office Theme</vt:lpstr>
      <vt:lpstr>Présentation PowerPoint</vt:lpstr>
      <vt:lpstr>Informations Pratiques</vt:lpstr>
      <vt:lpstr>Accessibilité</vt:lpstr>
      <vt:lpstr>Le centre de Chartres c’est 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Johanna MBILA</dc:creator>
  <cp:lastModifiedBy>Eloise SUAREZ</cp:lastModifiedBy>
  <cp:revision>7</cp:revision>
  <dcterms:created xsi:type="dcterms:W3CDTF">2022-03-03T10:15:27Z</dcterms:created>
  <dcterms:modified xsi:type="dcterms:W3CDTF">2025-12-17T15:12:16Z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2020-07-06T00:00:00Z</vt:filetime>
  </property>
  <property fmtid="{D5CDD505-2E9C-101B-9397-08002B2CF9AE}" pid="3" name="Creator">
    <vt:lpwstr>Acrobat PDFMaker 20 pour PowerPoint</vt:lpwstr>
  </property>
  <property fmtid="{D5CDD505-2E9C-101B-9397-08002B2CF9AE}" pid="4" name="LastSaved">
    <vt:filetime>2022-03-03T00:00:00Z</vt:filetime>
  </property>
</Properties>
</file>