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858000" cy="9906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322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313145"/>
                </a:solidFill>
                <a:latin typeface="Segoe UI Semibold"/>
                <a:cs typeface="Segoe UI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313145"/>
                </a:solidFill>
                <a:latin typeface="Segoe UI Semibold"/>
                <a:cs typeface="Segoe UI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313145"/>
                </a:solidFill>
                <a:latin typeface="Segoe UI Semibold"/>
                <a:cs typeface="Segoe UI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58822" y="1294457"/>
            <a:ext cx="4140355" cy="391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313145"/>
                </a:solidFill>
                <a:latin typeface="Segoe UI Semibold"/>
                <a:cs typeface="Segoe UI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6559" y="4360100"/>
            <a:ext cx="5284881" cy="2112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www.afec.f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chartres@afec.f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nathalie.guiberteau@afec.fr" TargetMode="External"/><Relationship Id="rId2" Type="http://schemas.openxmlformats.org/officeDocument/2006/relationships/hyperlink" Target="mailto:eloise.suarez@afec.fr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mailto:chartres@afec.fr" TargetMode="External"/><Relationship Id="rId4" Type="http://schemas.openxmlformats.org/officeDocument/2006/relationships/hyperlink" Target="mailto:lara.hebert@afec.fr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340864"/>
            <a:ext cx="6858000" cy="5349240"/>
            <a:chOff x="0" y="2340864"/>
            <a:chExt cx="6858000" cy="534924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2340864"/>
              <a:ext cx="6858000" cy="518007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6446520"/>
              <a:ext cx="6858000" cy="1243965"/>
            </a:xfrm>
            <a:custGeom>
              <a:avLst/>
              <a:gdLst/>
              <a:ahLst/>
              <a:cxnLst/>
              <a:rect l="l" t="t" r="r" b="b"/>
              <a:pathLst>
                <a:path w="6858000" h="1243965">
                  <a:moveTo>
                    <a:pt x="6858000" y="0"/>
                  </a:moveTo>
                  <a:lnTo>
                    <a:pt x="0" y="0"/>
                  </a:lnTo>
                  <a:lnTo>
                    <a:pt x="0" y="1243583"/>
                  </a:lnTo>
                  <a:lnTo>
                    <a:pt x="6858000" y="1243583"/>
                  </a:lnTo>
                  <a:lnTo>
                    <a:pt x="6858000" y="0"/>
                  </a:lnTo>
                  <a:close/>
                </a:path>
              </a:pathLst>
            </a:custGeom>
            <a:solidFill>
              <a:srgbClr val="075F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992443" y="6504438"/>
            <a:ext cx="2890520" cy="101028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95"/>
              </a:spcBef>
            </a:pPr>
            <a:r>
              <a:rPr sz="2400" spc="-5" dirty="0">
                <a:solidFill>
                  <a:srgbClr val="FFFFFF"/>
                </a:solidFill>
                <a:latin typeface="Segoe UI Semibold"/>
                <a:cs typeface="Segoe UI Semibold"/>
              </a:rPr>
              <a:t>Descriptif</a:t>
            </a:r>
            <a:r>
              <a:rPr sz="2400" spc="-40" dirty="0">
                <a:solidFill>
                  <a:srgbClr val="FFFFFF"/>
                </a:solidFill>
                <a:latin typeface="Segoe UI Semibold"/>
                <a:cs typeface="Segoe UI Semibold"/>
              </a:rPr>
              <a:t> </a:t>
            </a:r>
            <a:r>
              <a:rPr sz="2400" dirty="0">
                <a:solidFill>
                  <a:srgbClr val="FFFFFF"/>
                </a:solidFill>
                <a:latin typeface="Segoe UI Semibold"/>
                <a:cs typeface="Segoe UI Semibold"/>
              </a:rPr>
              <a:t>des</a:t>
            </a:r>
            <a:r>
              <a:rPr sz="2400" spc="-35" dirty="0">
                <a:solidFill>
                  <a:srgbClr val="FFFFFF"/>
                </a:solidFill>
                <a:latin typeface="Segoe UI Semibold"/>
                <a:cs typeface="Segoe UI Semibold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Segoe UI Semibold"/>
                <a:cs typeface="Segoe UI Semibold"/>
              </a:rPr>
              <a:t>locaux</a:t>
            </a:r>
            <a:endParaRPr sz="2400">
              <a:latin typeface="Segoe UI Semibold"/>
              <a:cs typeface="Segoe UI Semibold"/>
            </a:endParaRPr>
          </a:p>
          <a:p>
            <a:pPr algn="ctr">
              <a:lnSpc>
                <a:spcPct val="100000"/>
              </a:lnSpc>
              <a:spcBef>
                <a:spcPts val="994"/>
              </a:spcBef>
            </a:pPr>
            <a:r>
              <a:rPr sz="2400" spc="-5" dirty="0">
                <a:solidFill>
                  <a:srgbClr val="FFFFFF"/>
                </a:solidFill>
                <a:latin typeface="Segoe UI"/>
                <a:cs typeface="Segoe UI"/>
              </a:rPr>
              <a:t>AFEC</a:t>
            </a:r>
            <a:r>
              <a:rPr sz="2400" spc="-2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Segoe UI"/>
                <a:cs typeface="Segoe UI"/>
              </a:rPr>
              <a:t>Vernouillet</a:t>
            </a:r>
            <a:endParaRPr sz="2400">
              <a:latin typeface="Segoe UI"/>
              <a:cs typeface="Segoe U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97836" y="399288"/>
            <a:ext cx="1842515" cy="110489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03931" y="9002267"/>
            <a:ext cx="324611" cy="324611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22219" y="9374123"/>
            <a:ext cx="288035" cy="28803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523744" y="8665464"/>
            <a:ext cx="286511" cy="288035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2495660" y="8286060"/>
            <a:ext cx="2838340" cy="12688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Suivez-nous</a:t>
            </a:r>
            <a:r>
              <a:rPr sz="1400" spc="-5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400" dirty="0">
                <a:solidFill>
                  <a:srgbClr val="313145"/>
                </a:solidFill>
                <a:latin typeface="Segoe UI Semibold"/>
                <a:cs typeface="Segoe UI Semibold"/>
              </a:rPr>
              <a:t>:</a:t>
            </a:r>
            <a:endParaRPr sz="1400" dirty="0">
              <a:latin typeface="Segoe UI Semibold"/>
              <a:cs typeface="Segoe UI Semibold"/>
            </a:endParaRPr>
          </a:p>
          <a:p>
            <a:pPr marL="465455" marR="5080">
              <a:lnSpc>
                <a:spcPct val="193000"/>
              </a:lnSpc>
              <a:spcBef>
                <a:spcPts val="145"/>
              </a:spcBef>
            </a:pP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https://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  <a:hlinkClick r:id="rId7"/>
              </a:rPr>
              <a:t>www.afec.fr/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 @afecgroupe </a:t>
            </a:r>
            <a:r>
              <a:rPr sz="1200" spc="9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Groupe</a:t>
            </a:r>
            <a:r>
              <a:rPr sz="1200" spc="-5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Afec</a:t>
            </a:r>
            <a:r>
              <a:rPr sz="1200" spc="-2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–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endParaRPr lang="fr-FR" sz="1200" spc="-15" dirty="0">
              <a:solidFill>
                <a:srgbClr val="313145"/>
              </a:solidFill>
              <a:latin typeface="Segoe UI"/>
              <a:cs typeface="Segoe UI"/>
            </a:endParaRPr>
          </a:p>
          <a:p>
            <a:pPr marL="465455" marR="5080">
              <a:lnSpc>
                <a:spcPct val="193000"/>
              </a:lnSpc>
              <a:spcBef>
                <a:spcPts val="145"/>
              </a:spcBef>
            </a:pPr>
            <a:r>
              <a:rPr lang="fr-FR" sz="1200" spc="-15" dirty="0" err="1">
                <a:solidFill>
                  <a:srgbClr val="313145"/>
                </a:solidFill>
                <a:latin typeface="Segoe UI"/>
                <a:cs typeface="Segoe UI"/>
              </a:rPr>
              <a:t>Afec</a:t>
            </a:r>
            <a:r>
              <a:rPr lang="fr-FR" sz="1200" spc="-15" dirty="0">
                <a:solidFill>
                  <a:srgbClr val="313145"/>
                </a:solidFill>
                <a:latin typeface="Segoe UI"/>
                <a:cs typeface="Segoe UI"/>
              </a:rPr>
              <a:t> Centre Val de Loire</a:t>
            </a:r>
            <a:endParaRPr sz="1200" dirty="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7710" y="1381307"/>
            <a:ext cx="31800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Informations</a:t>
            </a:r>
            <a:r>
              <a:rPr spc="-55" dirty="0"/>
              <a:t> </a:t>
            </a:r>
            <a:r>
              <a:rPr spc="-5" dirty="0"/>
              <a:t>Pratiques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6150" y="2844359"/>
            <a:ext cx="3217545" cy="3472179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1600" spc="-10" dirty="0">
                <a:solidFill>
                  <a:srgbClr val="11568D"/>
                </a:solidFill>
                <a:latin typeface="Segoe UI Semibold"/>
                <a:cs typeface="Segoe UI Semibold"/>
              </a:rPr>
              <a:t>Adresse</a:t>
            </a:r>
            <a:endParaRPr sz="1600" dirty="0">
              <a:latin typeface="Segoe UI Semibold"/>
              <a:cs typeface="Segoe UI Semibold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28</a:t>
            </a:r>
            <a:r>
              <a:rPr sz="1300" spc="-1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15" dirty="0">
                <a:solidFill>
                  <a:srgbClr val="333333"/>
                </a:solidFill>
                <a:latin typeface="Segoe UI"/>
                <a:cs typeface="Segoe UI"/>
              </a:rPr>
              <a:t>Avenue</a:t>
            </a:r>
            <a:r>
              <a:rPr sz="1300" spc="-1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Marc</a:t>
            </a:r>
            <a:r>
              <a:rPr sz="1300" spc="-15" dirty="0">
                <a:solidFill>
                  <a:srgbClr val="333333"/>
                </a:solidFill>
                <a:latin typeface="Segoe UI"/>
                <a:cs typeface="Segoe UI"/>
              </a:rPr>
              <a:t> Chappey,</a:t>
            </a:r>
            <a:r>
              <a:rPr sz="1300" spc="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33333"/>
                </a:solidFill>
                <a:latin typeface="Segoe UI"/>
                <a:cs typeface="Segoe UI"/>
              </a:rPr>
              <a:t>28500</a:t>
            </a:r>
            <a:r>
              <a:rPr sz="1300" spc="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15" dirty="0">
                <a:solidFill>
                  <a:srgbClr val="333333"/>
                </a:solidFill>
                <a:latin typeface="Segoe UI"/>
                <a:cs typeface="Segoe UI"/>
              </a:rPr>
              <a:t>Vernouillet</a:t>
            </a:r>
            <a:endParaRPr sz="1300" dirty="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100" dirty="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spc="-25" dirty="0">
                <a:solidFill>
                  <a:srgbClr val="11568D"/>
                </a:solidFill>
                <a:latin typeface="Segoe UI Semibold"/>
                <a:cs typeface="Segoe UI Semibold"/>
              </a:rPr>
              <a:t>Téléphone</a:t>
            </a:r>
            <a:endParaRPr sz="1600" dirty="0">
              <a:latin typeface="Segoe UI Semibold"/>
              <a:cs typeface="Segoe UI Semibold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02</a:t>
            </a:r>
            <a:r>
              <a:rPr sz="1300" spc="-2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37</a:t>
            </a:r>
            <a:r>
              <a:rPr sz="1300" spc="-2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35</a:t>
            </a:r>
            <a:r>
              <a:rPr sz="1300" spc="-3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92</a:t>
            </a:r>
            <a:r>
              <a:rPr sz="1300" spc="-1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33333"/>
                </a:solidFill>
                <a:latin typeface="Segoe UI"/>
                <a:cs typeface="Segoe UI"/>
              </a:rPr>
              <a:t>95</a:t>
            </a:r>
            <a:endParaRPr sz="1300" dirty="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100" dirty="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Courriel</a:t>
            </a:r>
            <a:endParaRPr sz="1600" dirty="0">
              <a:latin typeface="Segoe UI Semibold"/>
              <a:cs typeface="Segoe UI Semibold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1300" u="sng" spc="-5" dirty="0">
                <a:solidFill>
                  <a:srgbClr val="47A0F9"/>
                </a:solidFill>
                <a:uFill>
                  <a:solidFill>
                    <a:srgbClr val="47A0F9"/>
                  </a:solidFill>
                </a:uFill>
                <a:latin typeface="Segoe UI"/>
                <a:cs typeface="Segoe UI"/>
                <a:hlinkClick r:id="rId2"/>
              </a:rPr>
              <a:t>chartres@afec.fr</a:t>
            </a:r>
            <a:endParaRPr sz="1300" dirty="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100" dirty="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Contact</a:t>
            </a:r>
            <a:endParaRPr sz="1600" dirty="0">
              <a:latin typeface="Segoe UI Semibold"/>
              <a:cs typeface="Segoe UI Semibold"/>
            </a:endParaRPr>
          </a:p>
          <a:p>
            <a:pPr marL="12700" marR="5080">
              <a:lnSpc>
                <a:spcPts val="1400"/>
              </a:lnSpc>
              <a:spcBef>
                <a:spcPts val="830"/>
              </a:spcBef>
            </a:pPr>
            <a:r>
              <a:rPr lang="fr-FR" sz="1300" spc="-5" dirty="0">
                <a:solidFill>
                  <a:srgbClr val="333333"/>
                </a:solidFill>
                <a:latin typeface="Segoe UI"/>
                <a:cs typeface="Segoe UI"/>
              </a:rPr>
              <a:t>Eloïse SUAREZ</a:t>
            </a:r>
            <a:r>
              <a:rPr sz="1300" spc="-30" dirty="0">
                <a:solidFill>
                  <a:srgbClr val="333333"/>
                </a:solidFill>
                <a:latin typeface="Segoe UI"/>
                <a:cs typeface="Segoe UI"/>
              </a:rPr>
              <a:t>, </a:t>
            </a:r>
            <a:r>
              <a:rPr sz="1300" spc="-10" dirty="0" err="1">
                <a:solidFill>
                  <a:srgbClr val="333333"/>
                </a:solidFill>
                <a:latin typeface="Segoe UI"/>
                <a:cs typeface="Segoe UI"/>
              </a:rPr>
              <a:t>Délégué</a:t>
            </a:r>
            <a:r>
              <a:rPr lang="fr-FR" sz="1300" spc="-10" dirty="0">
                <a:solidFill>
                  <a:srgbClr val="333333"/>
                </a:solidFill>
                <a:latin typeface="Segoe UI"/>
                <a:cs typeface="Segoe UI"/>
              </a:rPr>
              <a:t>e</a:t>
            </a:r>
            <a:r>
              <a:rPr sz="1300" spc="-1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5" dirty="0" err="1">
                <a:solidFill>
                  <a:srgbClr val="333333"/>
                </a:solidFill>
                <a:latin typeface="Segoe UI"/>
                <a:cs typeface="Segoe UI"/>
              </a:rPr>
              <a:t>Départemental</a:t>
            </a:r>
            <a:r>
              <a:rPr lang="fr-FR" sz="1300" spc="-5" dirty="0">
                <a:solidFill>
                  <a:srgbClr val="333333"/>
                </a:solidFill>
                <a:latin typeface="Segoe UI"/>
                <a:cs typeface="Segoe UI"/>
              </a:rPr>
              <a:t>e</a:t>
            </a: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. </a:t>
            </a:r>
            <a:r>
              <a:rPr sz="1300" spc="-34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25" dirty="0">
                <a:solidFill>
                  <a:srgbClr val="333333"/>
                </a:solidFill>
                <a:latin typeface="Segoe UI"/>
                <a:cs typeface="Segoe UI"/>
              </a:rPr>
              <a:t>Téléphone</a:t>
            </a:r>
            <a:r>
              <a:rPr sz="1300" spc="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: 0</a:t>
            </a:r>
            <a:r>
              <a:rPr lang="fr-FR" sz="1300" spc="-5" dirty="0">
                <a:solidFill>
                  <a:srgbClr val="333333"/>
                </a:solidFill>
                <a:latin typeface="Segoe UI"/>
                <a:cs typeface="Segoe UI"/>
              </a:rPr>
              <a:t>6 88 56 50 72</a:t>
            </a:r>
            <a:endParaRPr sz="1300" dirty="0">
              <a:latin typeface="Segoe UI"/>
              <a:cs typeface="Segoe U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2336" y="2685288"/>
            <a:ext cx="716280" cy="2160270"/>
          </a:xfrm>
          <a:custGeom>
            <a:avLst/>
            <a:gdLst/>
            <a:ahLst/>
            <a:cxnLst/>
            <a:rect l="l" t="t" r="r" b="b"/>
            <a:pathLst>
              <a:path w="716280" h="2160270">
                <a:moveTo>
                  <a:pt x="0" y="0"/>
                </a:moveTo>
                <a:lnTo>
                  <a:pt x="716280" y="0"/>
                </a:lnTo>
              </a:path>
              <a:path w="716280" h="2160270">
                <a:moveTo>
                  <a:pt x="0" y="0"/>
                </a:moveTo>
                <a:lnTo>
                  <a:pt x="0" y="2160003"/>
                </a:lnTo>
              </a:path>
            </a:pathLst>
          </a:custGeom>
          <a:ln w="12192">
            <a:solidFill>
              <a:srgbClr val="FACA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383024" y="9427579"/>
            <a:ext cx="920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8F8F8F"/>
                </a:solidFill>
                <a:latin typeface="Segoe UI Semilight"/>
                <a:cs typeface="Segoe UI Semilight"/>
              </a:rPr>
              <a:t>2</a:t>
            </a:r>
            <a:endParaRPr sz="1000">
              <a:latin typeface="Segoe UI Semilight"/>
              <a:cs typeface="Segoe UI Semilight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5756147" y="4951472"/>
            <a:ext cx="722630" cy="2165985"/>
            <a:chOff x="5756147" y="4951472"/>
            <a:chExt cx="722630" cy="2165985"/>
          </a:xfrm>
        </p:grpSpPr>
        <p:sp>
          <p:nvSpPr>
            <p:cNvPr id="7" name="object 7"/>
            <p:cNvSpPr/>
            <p:nvPr/>
          </p:nvSpPr>
          <p:spPr>
            <a:xfrm>
              <a:off x="5756147" y="7110983"/>
              <a:ext cx="716280" cy="0"/>
            </a:xfrm>
            <a:custGeom>
              <a:avLst/>
              <a:gdLst/>
              <a:ahLst/>
              <a:cxnLst/>
              <a:rect l="l" t="t" r="r" b="b"/>
              <a:pathLst>
                <a:path w="716279">
                  <a:moveTo>
                    <a:pt x="716279" y="0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FACA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472427" y="4951472"/>
              <a:ext cx="0" cy="2160270"/>
            </a:xfrm>
            <a:custGeom>
              <a:avLst/>
              <a:gdLst/>
              <a:ahLst/>
              <a:cxnLst/>
              <a:rect l="l" t="t" r="r" b="b"/>
              <a:pathLst>
                <a:path h="2160270">
                  <a:moveTo>
                    <a:pt x="0" y="2160003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FACA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2235707" y="1851660"/>
            <a:ext cx="2372995" cy="0"/>
          </a:xfrm>
          <a:custGeom>
            <a:avLst/>
            <a:gdLst/>
            <a:ahLst/>
            <a:cxnLst/>
            <a:rect l="l" t="t" r="r" b="b"/>
            <a:pathLst>
              <a:path w="2372995">
                <a:moveTo>
                  <a:pt x="0" y="0"/>
                </a:moveTo>
                <a:lnTo>
                  <a:pt x="2372601" y="0"/>
                </a:lnTo>
              </a:path>
            </a:pathLst>
          </a:custGeom>
          <a:ln w="6096">
            <a:solidFill>
              <a:srgbClr val="075F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39795" y="275843"/>
            <a:ext cx="964691" cy="57759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83024" y="9427579"/>
            <a:ext cx="920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8F8F8F"/>
                </a:solidFill>
                <a:latin typeface="Segoe UI Semilight"/>
                <a:cs typeface="Segoe UI Semilight"/>
              </a:rPr>
              <a:t>3</a:t>
            </a:r>
            <a:endParaRPr sz="1000">
              <a:latin typeface="Segoe UI Semilight"/>
              <a:cs typeface="Segoe UI Semiligh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72687" y="1325876"/>
            <a:ext cx="17113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Accessi</a:t>
            </a:r>
            <a:r>
              <a:rPr dirty="0"/>
              <a:t>b</a:t>
            </a:r>
            <a:r>
              <a:rPr spc="-5" dirty="0"/>
              <a:t>ili</a:t>
            </a:r>
            <a:r>
              <a:rPr spc="-15" dirty="0"/>
              <a:t>t</a:t>
            </a:r>
            <a:r>
              <a:rPr dirty="0"/>
              <a:t>é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6559" y="4360100"/>
            <a:ext cx="3728720" cy="2112645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Bus</a:t>
            </a:r>
            <a:endParaRPr sz="1600">
              <a:latin typeface="Segoe UI Semibold"/>
              <a:cs typeface="Segoe UI Semibold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Ligne</a:t>
            </a:r>
            <a:r>
              <a:rPr sz="1300" spc="-2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2,</a:t>
            </a:r>
            <a:r>
              <a:rPr sz="1300" spc="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arrêt</a:t>
            </a:r>
            <a:r>
              <a:rPr sz="1300" spc="-2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«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 Les </a:t>
            </a:r>
            <a:r>
              <a:rPr sz="1300" dirty="0">
                <a:solidFill>
                  <a:srgbClr val="313145"/>
                </a:solidFill>
                <a:latin typeface="Segoe UI"/>
                <a:cs typeface="Segoe UI"/>
              </a:rPr>
              <a:t>Corvées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».</a:t>
            </a:r>
            <a:r>
              <a:rPr sz="1300" spc="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5" dirty="0">
                <a:solidFill>
                  <a:srgbClr val="313145"/>
                </a:solidFill>
                <a:latin typeface="Segoe UI"/>
                <a:cs typeface="Segoe UI"/>
              </a:rPr>
              <a:t>Face</a:t>
            </a:r>
            <a:r>
              <a:rPr sz="1300" spc="-2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au</a:t>
            </a:r>
            <a:r>
              <a:rPr sz="130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centre.</a:t>
            </a:r>
            <a:endParaRPr sz="13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225"/>
              </a:spcBef>
            </a:pPr>
            <a:r>
              <a:rPr sz="1600" spc="-35" dirty="0">
                <a:solidFill>
                  <a:srgbClr val="11568D"/>
                </a:solidFill>
                <a:latin typeface="Segoe UI Semibold"/>
                <a:cs typeface="Segoe UI Semibold"/>
              </a:rPr>
              <a:t>Train</a:t>
            </a:r>
            <a:endParaRPr sz="1600">
              <a:latin typeface="Segoe UI Semibold"/>
              <a:cs typeface="Segoe UI Semibold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Gare</a:t>
            </a:r>
            <a:r>
              <a:rPr sz="13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de</a:t>
            </a:r>
            <a:r>
              <a:rPr sz="13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Dreux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 à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2,5kms,</a:t>
            </a:r>
            <a:r>
              <a:rPr sz="1300" spc="3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puis</a:t>
            </a:r>
            <a:r>
              <a:rPr sz="1300" spc="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accès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 possible</a:t>
            </a:r>
            <a:r>
              <a:rPr sz="1300" spc="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en</a:t>
            </a:r>
            <a:r>
              <a:rPr sz="130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bus</a:t>
            </a:r>
            <a:endParaRPr sz="13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225"/>
              </a:spcBef>
            </a:pPr>
            <a:r>
              <a:rPr sz="1600" spc="-25" dirty="0">
                <a:solidFill>
                  <a:srgbClr val="11568D"/>
                </a:solidFill>
                <a:latin typeface="Segoe UI Semibold"/>
                <a:cs typeface="Segoe UI Semibold"/>
              </a:rPr>
              <a:t>Voiture</a:t>
            </a:r>
            <a:endParaRPr sz="1600">
              <a:latin typeface="Segoe UI Semibold"/>
              <a:cs typeface="Segoe UI Semibold"/>
            </a:endParaRPr>
          </a:p>
          <a:p>
            <a:pPr marL="12700">
              <a:lnSpc>
                <a:spcPts val="1525"/>
              </a:lnSpc>
              <a:spcBef>
                <a:spcPts val="130"/>
              </a:spcBef>
            </a:pP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Coordonnées</a:t>
            </a:r>
            <a:r>
              <a:rPr sz="13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GPS</a:t>
            </a:r>
            <a:r>
              <a:rPr sz="1300" spc="-2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:</a:t>
            </a:r>
            <a:endParaRPr sz="1300">
              <a:latin typeface="Segoe UI"/>
              <a:cs typeface="Segoe UI"/>
            </a:endParaRPr>
          </a:p>
          <a:p>
            <a:pPr marL="376555" indent="-189230">
              <a:lnSpc>
                <a:spcPts val="1495"/>
              </a:lnSpc>
              <a:buFont typeface="Arial MT"/>
              <a:buChar char="•"/>
              <a:tabLst>
                <a:tab pos="376555" algn="l"/>
                <a:tab pos="377190" algn="l"/>
              </a:tabLst>
            </a:pP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Longitude</a:t>
            </a:r>
            <a:r>
              <a:rPr sz="1300" spc="-2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:</a:t>
            </a:r>
            <a:r>
              <a:rPr sz="1300" spc="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1,3406300000000329</a:t>
            </a:r>
            <a:endParaRPr sz="1300">
              <a:latin typeface="Segoe UI"/>
              <a:cs typeface="Segoe UI"/>
            </a:endParaRPr>
          </a:p>
          <a:p>
            <a:pPr marL="376555" indent="-189230">
              <a:lnSpc>
                <a:spcPts val="1530"/>
              </a:lnSpc>
              <a:buFont typeface="Arial MT"/>
              <a:buChar char="•"/>
              <a:tabLst>
                <a:tab pos="376555" algn="l"/>
                <a:tab pos="377190" algn="l"/>
              </a:tabLst>
            </a:pP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Latitude</a:t>
            </a:r>
            <a:r>
              <a:rPr sz="1300" spc="-3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:</a:t>
            </a:r>
            <a:r>
              <a:rPr sz="1300" spc="-2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48,7297</a:t>
            </a:r>
            <a:endParaRPr sz="1300">
              <a:latin typeface="Segoe UI"/>
              <a:cs typeface="Segoe U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6559" y="7295423"/>
            <a:ext cx="5138420" cy="70167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Conditions</a:t>
            </a:r>
            <a:r>
              <a:rPr sz="1600" spc="-20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10" dirty="0">
                <a:solidFill>
                  <a:srgbClr val="11568D"/>
                </a:solidFill>
                <a:latin typeface="Segoe UI Semibold"/>
                <a:cs typeface="Segoe UI Semibold"/>
              </a:rPr>
              <a:t>d’accessibilité</a:t>
            </a:r>
            <a:r>
              <a:rPr sz="1600" spc="-35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10" dirty="0">
                <a:solidFill>
                  <a:srgbClr val="11568D"/>
                </a:solidFill>
                <a:latin typeface="Segoe UI Semibold"/>
                <a:cs typeface="Segoe UI Semibold"/>
              </a:rPr>
              <a:t>aux</a:t>
            </a: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 personnes</a:t>
            </a:r>
            <a:r>
              <a:rPr sz="1600" spc="-20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handicapées</a:t>
            </a:r>
            <a:endParaRPr sz="1600" dirty="0">
              <a:latin typeface="Segoe UI Semibold"/>
              <a:cs typeface="Segoe UI Semibold"/>
            </a:endParaRPr>
          </a:p>
          <a:p>
            <a:pPr marL="12700" marR="5080">
              <a:lnSpc>
                <a:spcPct val="70000"/>
              </a:lnSpc>
              <a:spcBef>
                <a:spcPts val="805"/>
              </a:spcBef>
            </a:pP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Nos</a:t>
            </a:r>
            <a:r>
              <a:rPr sz="1300" spc="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salles</a:t>
            </a:r>
            <a:r>
              <a:rPr sz="130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de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cours</a:t>
            </a:r>
            <a:r>
              <a:rPr sz="130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et</a:t>
            </a:r>
            <a:r>
              <a:rPr sz="1300" spc="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313145"/>
                </a:solidFill>
                <a:latin typeface="Segoe UI"/>
                <a:cs typeface="Segoe UI"/>
              </a:rPr>
              <a:t>services</a:t>
            </a:r>
            <a:r>
              <a:rPr sz="1300" spc="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annexes</a:t>
            </a:r>
            <a:r>
              <a:rPr sz="1300" spc="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sont</a:t>
            </a:r>
            <a:r>
              <a:rPr sz="1300" spc="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accessibles</a:t>
            </a:r>
            <a:r>
              <a:rPr sz="1300" spc="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aux</a:t>
            </a:r>
            <a:r>
              <a:rPr sz="1300" spc="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 err="1">
                <a:solidFill>
                  <a:srgbClr val="313145"/>
                </a:solidFill>
                <a:latin typeface="Segoe UI"/>
                <a:cs typeface="Segoe UI"/>
              </a:rPr>
              <a:t>personnes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lang="fr-FR" sz="1300" spc="-34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lang="fr-FR" sz="1300" spc="-10" dirty="0">
                <a:solidFill>
                  <a:srgbClr val="313145"/>
                </a:solidFill>
                <a:latin typeface="Segoe UI"/>
                <a:cs typeface="Segoe UI"/>
              </a:rPr>
              <a:t>handicapées.</a:t>
            </a:r>
            <a:endParaRPr sz="1300" dirty="0">
              <a:latin typeface="Segoe UI"/>
              <a:cs typeface="Segoe U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8411" y="4085844"/>
            <a:ext cx="716280" cy="2160270"/>
          </a:xfrm>
          <a:custGeom>
            <a:avLst/>
            <a:gdLst/>
            <a:ahLst/>
            <a:cxnLst/>
            <a:rect l="l" t="t" r="r" b="b"/>
            <a:pathLst>
              <a:path w="716280" h="2160270">
                <a:moveTo>
                  <a:pt x="0" y="0"/>
                </a:moveTo>
                <a:lnTo>
                  <a:pt x="716280" y="0"/>
                </a:lnTo>
              </a:path>
              <a:path w="716280" h="2160270">
                <a:moveTo>
                  <a:pt x="0" y="0"/>
                </a:moveTo>
                <a:lnTo>
                  <a:pt x="0" y="2160003"/>
                </a:lnTo>
              </a:path>
            </a:pathLst>
          </a:custGeom>
          <a:ln w="12192">
            <a:solidFill>
              <a:srgbClr val="FACA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5888735" y="6472424"/>
            <a:ext cx="722630" cy="2165985"/>
            <a:chOff x="5888735" y="6472424"/>
            <a:chExt cx="722630" cy="2165985"/>
          </a:xfrm>
        </p:grpSpPr>
        <p:sp>
          <p:nvSpPr>
            <p:cNvPr id="8" name="object 8"/>
            <p:cNvSpPr/>
            <p:nvPr/>
          </p:nvSpPr>
          <p:spPr>
            <a:xfrm>
              <a:off x="5888735" y="8631936"/>
              <a:ext cx="716280" cy="0"/>
            </a:xfrm>
            <a:custGeom>
              <a:avLst/>
              <a:gdLst/>
              <a:ahLst/>
              <a:cxnLst/>
              <a:rect l="l" t="t" r="r" b="b"/>
              <a:pathLst>
                <a:path w="716279">
                  <a:moveTo>
                    <a:pt x="716279" y="0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FACA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605015" y="6472424"/>
              <a:ext cx="0" cy="2160270"/>
            </a:xfrm>
            <a:custGeom>
              <a:avLst/>
              <a:gdLst/>
              <a:ahLst/>
              <a:cxnLst/>
              <a:rect l="l" t="t" r="r" b="b"/>
              <a:pathLst>
                <a:path h="2160270">
                  <a:moveTo>
                    <a:pt x="0" y="2160003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FACA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2720339" y="1789176"/>
            <a:ext cx="1387475" cy="0"/>
          </a:xfrm>
          <a:custGeom>
            <a:avLst/>
            <a:gdLst/>
            <a:ahLst/>
            <a:cxnLst/>
            <a:rect l="l" t="t" r="r" b="b"/>
            <a:pathLst>
              <a:path w="1387475">
                <a:moveTo>
                  <a:pt x="0" y="0"/>
                </a:moveTo>
                <a:lnTo>
                  <a:pt x="1387284" y="0"/>
                </a:lnTo>
              </a:path>
            </a:pathLst>
          </a:custGeom>
          <a:ln w="12192">
            <a:solidFill>
              <a:srgbClr val="1156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39795" y="275843"/>
            <a:ext cx="964691" cy="57759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88592" y="1917192"/>
            <a:ext cx="3480815" cy="202691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9390" y="2059505"/>
            <a:ext cx="5694045" cy="775340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50165" marR="17780" algn="just">
              <a:lnSpc>
                <a:spcPts val="1300"/>
              </a:lnSpc>
              <a:spcBef>
                <a:spcPts val="260"/>
              </a:spcBef>
            </a:pP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D’une superficie totale de 450m2, le </a:t>
            </a:r>
            <a:r>
              <a:rPr sz="1200" spc="-10" dirty="0">
                <a:solidFill>
                  <a:srgbClr val="313145"/>
                </a:solidFill>
                <a:latin typeface="Segoe UI Semibold"/>
                <a:cs typeface="Segoe UI Semibold"/>
              </a:rPr>
              <a:t>Centre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AFEC de </a:t>
            </a:r>
            <a:r>
              <a:rPr sz="1200" spc="-10" dirty="0">
                <a:solidFill>
                  <a:srgbClr val="313145"/>
                </a:solidFill>
                <a:latin typeface="Segoe UI Semibold"/>
                <a:cs typeface="Segoe UI Semibold"/>
              </a:rPr>
              <a:t>Vernouillet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dispose de salles </a:t>
            </a:r>
            <a:r>
              <a:rPr sz="120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de formation </a:t>
            </a:r>
            <a:r>
              <a:rPr sz="1200" spc="5" dirty="0">
                <a:solidFill>
                  <a:srgbClr val="313145"/>
                </a:solidFill>
                <a:latin typeface="Segoe UI Semibold"/>
                <a:cs typeface="Segoe UI Semibold"/>
              </a:rPr>
              <a:t>et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de plateaux techniques permettant de dispenser des formations </a:t>
            </a:r>
            <a:r>
              <a:rPr sz="120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dans</a:t>
            </a:r>
            <a:r>
              <a:rPr sz="1200" dirty="0">
                <a:solidFill>
                  <a:srgbClr val="313145"/>
                </a:solidFill>
                <a:latin typeface="Segoe UI Semibold"/>
                <a:cs typeface="Segoe UI Semibold"/>
              </a:rPr>
              <a:t> divers</a:t>
            </a:r>
            <a:r>
              <a:rPr sz="1200" spc="5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domaines,</a:t>
            </a:r>
            <a:r>
              <a:rPr sz="120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dont</a:t>
            </a:r>
            <a:r>
              <a:rPr sz="120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le</a:t>
            </a:r>
            <a:r>
              <a:rPr sz="1200" dirty="0">
                <a:solidFill>
                  <a:srgbClr val="313145"/>
                </a:solidFill>
                <a:latin typeface="Segoe UI Semibold"/>
                <a:cs typeface="Segoe UI Semibold"/>
              </a:rPr>
              <a:t> tertiaire</a:t>
            </a:r>
            <a:r>
              <a:rPr sz="1200" spc="5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administratif</a:t>
            </a:r>
            <a:r>
              <a:rPr sz="120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et</a:t>
            </a:r>
            <a:r>
              <a:rPr sz="120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informatique,</a:t>
            </a:r>
            <a:r>
              <a:rPr sz="1200" spc="32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le </a:t>
            </a:r>
            <a:r>
              <a:rPr sz="120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commerce,</a:t>
            </a:r>
            <a:r>
              <a:rPr sz="1200" spc="-25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l’hôtellerie</a:t>
            </a:r>
            <a:r>
              <a:rPr sz="1200" spc="15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et</a:t>
            </a:r>
            <a:r>
              <a:rPr sz="120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la</a:t>
            </a:r>
            <a:r>
              <a:rPr sz="1200" spc="-1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restauration,</a:t>
            </a:r>
            <a:r>
              <a:rPr sz="1200" spc="15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la</a:t>
            </a:r>
            <a:r>
              <a:rPr sz="1200" spc="-1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comptabilité,</a:t>
            </a:r>
            <a:r>
              <a:rPr sz="120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la</a:t>
            </a:r>
            <a:r>
              <a:rPr sz="120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10" dirty="0">
                <a:solidFill>
                  <a:srgbClr val="313145"/>
                </a:solidFill>
                <a:latin typeface="Segoe UI Semibold"/>
                <a:cs typeface="Segoe UI Semibold"/>
              </a:rPr>
              <a:t>sécurité,</a:t>
            </a:r>
            <a:r>
              <a:rPr sz="1200" dirty="0">
                <a:solidFill>
                  <a:srgbClr val="313145"/>
                </a:solidFill>
                <a:latin typeface="Segoe UI Semibold"/>
                <a:cs typeface="Segoe UI Semibold"/>
              </a:rPr>
              <a:t> …</a:t>
            </a:r>
            <a:endParaRPr sz="1200" dirty="0">
              <a:latin typeface="Segoe UI Semibold"/>
              <a:cs typeface="Segoe UI Semibold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450" dirty="0">
              <a:latin typeface="Segoe UI Semibold"/>
              <a:cs typeface="Segoe UI Semibold"/>
            </a:endParaRPr>
          </a:p>
          <a:p>
            <a:pPr marL="50800">
              <a:lnSpc>
                <a:spcPct val="100000"/>
              </a:lnSpc>
            </a:pP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Contacts</a:t>
            </a:r>
            <a:endParaRPr sz="1600" dirty="0">
              <a:latin typeface="Segoe UI Semibold"/>
              <a:cs typeface="Segoe UI Semibold"/>
            </a:endParaRPr>
          </a:p>
          <a:p>
            <a:pPr marL="222885" indent="-172720">
              <a:lnSpc>
                <a:spcPct val="100000"/>
              </a:lnSpc>
              <a:spcBef>
                <a:spcPts val="810"/>
              </a:spcBef>
              <a:buFont typeface="Arial MT"/>
              <a:buChar char="•"/>
              <a:tabLst>
                <a:tab pos="223520" algn="l"/>
              </a:tabLst>
            </a:pPr>
            <a:r>
              <a:rPr lang="fr-FR"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Eloïse SUAREZ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,</a:t>
            </a:r>
            <a:r>
              <a:rPr sz="1200" spc="1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 err="1">
                <a:solidFill>
                  <a:srgbClr val="313145"/>
                </a:solidFill>
                <a:latin typeface="Segoe UI Semibold"/>
                <a:cs typeface="Segoe UI Semibold"/>
              </a:rPr>
              <a:t>Délégué</a:t>
            </a:r>
            <a:r>
              <a:rPr lang="fr-FR"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e</a:t>
            </a:r>
            <a:r>
              <a:rPr sz="1200" spc="5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 err="1">
                <a:solidFill>
                  <a:srgbClr val="313145"/>
                </a:solidFill>
                <a:latin typeface="Segoe UI Semibold"/>
                <a:cs typeface="Segoe UI Semibold"/>
              </a:rPr>
              <a:t>Départemental</a:t>
            </a:r>
            <a:r>
              <a:rPr lang="fr-FR"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e</a:t>
            </a:r>
            <a:endParaRPr sz="1200" dirty="0">
              <a:latin typeface="Segoe UI Semibold"/>
              <a:cs typeface="Segoe UI Semibold"/>
            </a:endParaRPr>
          </a:p>
          <a:p>
            <a:pPr marL="222885">
              <a:lnSpc>
                <a:spcPct val="100000"/>
              </a:lnSpc>
            </a:pP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0</a:t>
            </a:r>
            <a:r>
              <a:rPr lang="fr-FR" sz="1200" dirty="0">
                <a:solidFill>
                  <a:srgbClr val="313145"/>
                </a:solidFill>
                <a:latin typeface="Segoe UI"/>
                <a:cs typeface="Segoe UI"/>
              </a:rPr>
              <a:t>6,88,56,50,72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–</a:t>
            </a:r>
            <a:r>
              <a:rPr sz="1200" spc="-2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lang="fr-FR" sz="1200" spc="-5" dirty="0">
                <a:solidFill>
                  <a:srgbClr val="313145"/>
                </a:solidFill>
                <a:latin typeface="Segoe UI"/>
                <a:cs typeface="Segoe UI"/>
                <a:hlinkClick r:id="rId2"/>
              </a:rPr>
              <a:t>eloise.suarez@afec.fr</a:t>
            </a:r>
            <a:r>
              <a:rPr lang="fr-FR" sz="1200" spc="-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endParaRPr sz="1200" dirty="0">
              <a:latin typeface="Segoe UI"/>
              <a:cs typeface="Segoe UI"/>
            </a:endParaRPr>
          </a:p>
          <a:p>
            <a:pPr marL="222885" indent="-172720">
              <a:lnSpc>
                <a:spcPct val="100000"/>
              </a:lnSpc>
              <a:spcBef>
                <a:spcPts val="805"/>
              </a:spcBef>
              <a:buFont typeface="Arial MT"/>
              <a:buChar char="•"/>
              <a:tabLst>
                <a:tab pos="223520" algn="l"/>
              </a:tabLst>
            </a:pP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Nathalie </a:t>
            </a:r>
            <a:r>
              <a:rPr sz="1200" spc="-10" dirty="0">
                <a:solidFill>
                  <a:srgbClr val="313145"/>
                </a:solidFill>
                <a:latin typeface="Segoe UI Semibold"/>
                <a:cs typeface="Segoe UI Semibold"/>
              </a:rPr>
              <a:t>GUIBERTEAU,</a:t>
            </a:r>
            <a:r>
              <a:rPr sz="1200" spc="15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lang="fr-FR"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Référente handicap</a:t>
            </a:r>
            <a:endParaRPr sz="1200" dirty="0">
              <a:latin typeface="Segoe UI Semibold"/>
              <a:cs typeface="Segoe UI Semibold"/>
            </a:endParaRPr>
          </a:p>
          <a:p>
            <a:pPr marL="222885">
              <a:lnSpc>
                <a:spcPct val="100000"/>
              </a:lnSpc>
            </a:pP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07.66.67.16.79</a:t>
            </a:r>
            <a:r>
              <a:rPr sz="1200" spc="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–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  <a:hlinkClick r:id="rId3"/>
              </a:rPr>
              <a:t>nathalie.guiberteau@afec.fr</a:t>
            </a:r>
            <a:endParaRPr sz="1200" dirty="0">
              <a:latin typeface="Segoe UI"/>
              <a:cs typeface="Segoe UI"/>
            </a:endParaRPr>
          </a:p>
          <a:p>
            <a:pPr marL="222885" indent="-172720">
              <a:lnSpc>
                <a:spcPct val="100000"/>
              </a:lnSpc>
              <a:spcBef>
                <a:spcPts val="790"/>
              </a:spcBef>
              <a:buFont typeface="Arial MT"/>
              <a:buChar char="•"/>
              <a:tabLst>
                <a:tab pos="223520" algn="l"/>
              </a:tabLst>
            </a:pPr>
            <a:r>
              <a:rPr lang="fr-FR"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Lara HEBERT, </a:t>
            </a:r>
            <a:r>
              <a:rPr lang="fr-FR" sz="1200" spc="-10" dirty="0">
                <a:solidFill>
                  <a:srgbClr val="313145"/>
                </a:solidFill>
                <a:latin typeface="Segoe UI Semibold"/>
                <a:cs typeface="Segoe UI Semibold"/>
              </a:rPr>
              <a:t>Coordinatrice pédagogique</a:t>
            </a:r>
            <a:endParaRPr sz="1200" dirty="0">
              <a:latin typeface="Segoe UI Semibold"/>
              <a:cs typeface="Segoe UI Semibold"/>
            </a:endParaRPr>
          </a:p>
          <a:p>
            <a:pPr marL="222885">
              <a:lnSpc>
                <a:spcPct val="100000"/>
              </a:lnSpc>
            </a:pP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0</a:t>
            </a:r>
            <a:r>
              <a:rPr lang="fr-FR" sz="1200" dirty="0">
                <a:solidFill>
                  <a:srgbClr val="313145"/>
                </a:solidFill>
                <a:latin typeface="Segoe UI"/>
                <a:cs typeface="Segoe UI"/>
              </a:rPr>
              <a:t>7 82 23 86 28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–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lang="fr-FR" sz="1200" spc="-5" dirty="0">
                <a:solidFill>
                  <a:srgbClr val="313145"/>
                </a:solidFill>
                <a:latin typeface="Segoe UI"/>
                <a:cs typeface="Segoe UI"/>
                <a:hlinkClick r:id="rId4"/>
              </a:rPr>
              <a:t>lara.hebert@afec.fr</a:t>
            </a:r>
            <a:r>
              <a:rPr lang="fr-FR" sz="1200" spc="-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</a:p>
          <a:p>
            <a:pPr marL="222885">
              <a:lnSpc>
                <a:spcPct val="100000"/>
              </a:lnSpc>
            </a:pPr>
            <a:endParaRPr sz="1200" dirty="0">
              <a:latin typeface="Segoe UI"/>
              <a:cs typeface="Segoe UI"/>
            </a:endParaRPr>
          </a:p>
          <a:p>
            <a:pPr marL="222885" indent="-172720">
              <a:lnSpc>
                <a:spcPct val="100000"/>
              </a:lnSpc>
              <a:spcBef>
                <a:spcPts val="805"/>
              </a:spcBef>
              <a:buFont typeface="Arial MT"/>
              <a:buChar char="•"/>
              <a:tabLst>
                <a:tab pos="223520" algn="l"/>
              </a:tabLst>
            </a:pPr>
            <a:r>
              <a:rPr sz="1200" spc="-10" dirty="0" err="1">
                <a:solidFill>
                  <a:srgbClr val="313145"/>
                </a:solidFill>
                <a:latin typeface="Segoe UI Semibold"/>
                <a:cs typeface="Segoe UI Semibold"/>
              </a:rPr>
              <a:t>Secréta</a:t>
            </a:r>
            <a:r>
              <a:rPr lang="fr-FR" sz="1200" spc="-10" dirty="0" err="1">
                <a:solidFill>
                  <a:srgbClr val="313145"/>
                </a:solidFill>
                <a:latin typeface="Segoe UI Semibold"/>
                <a:cs typeface="Segoe UI Semibold"/>
              </a:rPr>
              <a:t>riat</a:t>
            </a:r>
            <a:endParaRPr lang="fr-FR" sz="1200" spc="-10" dirty="0">
              <a:solidFill>
                <a:srgbClr val="313145"/>
              </a:solidFill>
              <a:latin typeface="Segoe UI Semibold"/>
              <a:cs typeface="Segoe UI Semibold"/>
            </a:endParaRPr>
          </a:p>
          <a:p>
            <a:pPr marL="50165">
              <a:lnSpc>
                <a:spcPct val="100000"/>
              </a:lnSpc>
              <a:spcBef>
                <a:spcPts val="805"/>
              </a:spcBef>
              <a:tabLst>
                <a:tab pos="223520" algn="l"/>
              </a:tabLst>
            </a:pPr>
            <a:r>
              <a:rPr lang="fr-FR" sz="1200" spc="-10" dirty="0">
                <a:solidFill>
                  <a:srgbClr val="313145"/>
                </a:solidFill>
                <a:latin typeface="Segoe UI Semibold"/>
                <a:cs typeface="Segoe UI Semibold"/>
              </a:rPr>
              <a:t>	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02.37.35.92.95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–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  <a:hlinkClick r:id="rId5"/>
              </a:rPr>
              <a:t>chartres@afec.fr</a:t>
            </a:r>
            <a:endParaRPr sz="1200" dirty="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50" dirty="0">
              <a:latin typeface="Segoe UI"/>
              <a:cs typeface="Segoe UI"/>
            </a:endParaRPr>
          </a:p>
          <a:p>
            <a:pPr marL="50800">
              <a:lnSpc>
                <a:spcPct val="100000"/>
              </a:lnSpc>
            </a:pP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Conditions</a:t>
            </a:r>
            <a:r>
              <a:rPr sz="1600" spc="-10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15" dirty="0">
                <a:solidFill>
                  <a:srgbClr val="11568D"/>
                </a:solidFill>
                <a:latin typeface="Segoe UI Semibold"/>
                <a:cs typeface="Segoe UI Semibold"/>
              </a:rPr>
              <a:t>d’accueil</a:t>
            </a:r>
            <a:r>
              <a:rPr sz="1600" spc="-25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des </a:t>
            </a:r>
            <a:r>
              <a:rPr sz="1600" spc="-10" dirty="0">
                <a:solidFill>
                  <a:srgbClr val="11568D"/>
                </a:solidFill>
                <a:latin typeface="Segoe UI Semibold"/>
                <a:cs typeface="Segoe UI Semibold"/>
              </a:rPr>
              <a:t>stagiaires</a:t>
            </a:r>
            <a:endParaRPr sz="1600" dirty="0">
              <a:latin typeface="Segoe UI Semibold"/>
              <a:cs typeface="Segoe UI Semibold"/>
            </a:endParaRPr>
          </a:p>
          <a:p>
            <a:pPr marL="50800" algn="just">
              <a:lnSpc>
                <a:spcPct val="100000"/>
              </a:lnSpc>
              <a:spcBef>
                <a:spcPts val="810"/>
              </a:spcBef>
            </a:pP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Accueil</a:t>
            </a:r>
            <a:r>
              <a:rPr sz="1200" spc="-4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15" dirty="0">
                <a:solidFill>
                  <a:srgbClr val="313145"/>
                </a:solidFill>
                <a:latin typeface="Segoe UI Semibold"/>
                <a:cs typeface="Segoe UI Semibold"/>
              </a:rPr>
              <a:t>Téléphonique</a:t>
            </a:r>
            <a:r>
              <a:rPr sz="1200" spc="-1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 Semibold"/>
                <a:cs typeface="Segoe UI Semibold"/>
              </a:rPr>
              <a:t>:</a:t>
            </a:r>
            <a:endParaRPr sz="1200" dirty="0">
              <a:latin typeface="Segoe UI Semibold"/>
              <a:cs typeface="Segoe UI Semibold"/>
            </a:endParaRPr>
          </a:p>
          <a:p>
            <a:pPr marL="226060">
              <a:lnSpc>
                <a:spcPct val="100000"/>
              </a:lnSpc>
              <a:spcBef>
                <a:spcPts val="95"/>
              </a:spcBef>
            </a:pP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Lundi</a:t>
            </a:r>
            <a:r>
              <a:rPr sz="1200" spc="-3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au</a:t>
            </a:r>
            <a:r>
              <a:rPr sz="1200" spc="-2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vendredi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de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9h00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à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12h30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et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de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13h30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à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17h00</a:t>
            </a:r>
            <a:endParaRPr sz="1200" dirty="0">
              <a:latin typeface="Segoe UI"/>
              <a:cs typeface="Segoe UI"/>
            </a:endParaRPr>
          </a:p>
          <a:p>
            <a:pPr marL="50800" algn="just">
              <a:lnSpc>
                <a:spcPct val="100000"/>
              </a:lnSpc>
              <a:spcBef>
                <a:spcPts val="805"/>
              </a:spcBef>
            </a:pPr>
            <a:r>
              <a:rPr sz="1200" spc="-10" dirty="0">
                <a:solidFill>
                  <a:srgbClr val="313145"/>
                </a:solidFill>
                <a:latin typeface="Segoe UI Semibold"/>
                <a:cs typeface="Segoe UI Semibold"/>
              </a:rPr>
              <a:t>Réception</a:t>
            </a:r>
            <a:r>
              <a:rPr sz="1200" spc="-2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du</a:t>
            </a:r>
            <a:r>
              <a:rPr sz="1200" spc="-2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Public</a:t>
            </a:r>
            <a:r>
              <a:rPr sz="1200" spc="-1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 Semibold"/>
                <a:cs typeface="Segoe UI Semibold"/>
              </a:rPr>
              <a:t>:</a:t>
            </a:r>
            <a:endParaRPr sz="1200" dirty="0">
              <a:latin typeface="Segoe UI Semibold"/>
              <a:cs typeface="Segoe UI Semibold"/>
            </a:endParaRPr>
          </a:p>
          <a:p>
            <a:pPr marL="225425">
              <a:lnSpc>
                <a:spcPct val="100000"/>
              </a:lnSpc>
            </a:pP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Lundi</a:t>
            </a:r>
            <a:r>
              <a:rPr sz="1200" spc="-3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au</a:t>
            </a:r>
            <a:r>
              <a:rPr sz="1200" spc="-2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vendredi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de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9h00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à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12h30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et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de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13h30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à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17h00</a:t>
            </a:r>
            <a:endParaRPr sz="1200" dirty="0">
              <a:latin typeface="Segoe UI"/>
              <a:cs typeface="Segoe UI"/>
            </a:endParaRPr>
          </a:p>
          <a:p>
            <a:pPr marL="50165">
              <a:lnSpc>
                <a:spcPct val="100000"/>
              </a:lnSpc>
              <a:spcBef>
                <a:spcPts val="600"/>
              </a:spcBef>
            </a:pP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Pause</a:t>
            </a:r>
            <a:r>
              <a:rPr sz="1200" spc="-2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déjeuner</a:t>
            </a:r>
            <a:r>
              <a:rPr sz="1200" spc="-2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entre</a:t>
            </a:r>
            <a:r>
              <a:rPr sz="1200" spc="-3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12h30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et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13h30</a:t>
            </a:r>
            <a:endParaRPr sz="1200" dirty="0">
              <a:latin typeface="Segoe UI"/>
              <a:cs typeface="Segoe UI"/>
            </a:endParaRPr>
          </a:p>
          <a:p>
            <a:pPr>
              <a:lnSpc>
                <a:spcPct val="100000"/>
              </a:lnSpc>
            </a:pPr>
            <a:endParaRPr sz="1600" dirty="0">
              <a:latin typeface="Segoe UI"/>
              <a:cs typeface="Segoe UI"/>
            </a:endParaRPr>
          </a:p>
          <a:p>
            <a:pPr marL="50800">
              <a:lnSpc>
                <a:spcPct val="100000"/>
              </a:lnSpc>
              <a:spcBef>
                <a:spcPts val="1105"/>
              </a:spcBef>
            </a:pP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Locaux</a:t>
            </a:r>
            <a:r>
              <a:rPr sz="1600" spc="5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et</a:t>
            </a:r>
            <a:r>
              <a:rPr sz="1600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Matériels</a:t>
            </a:r>
            <a:r>
              <a:rPr sz="1600" spc="-15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à</a:t>
            </a:r>
            <a:r>
              <a:rPr sz="1600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10" dirty="0">
                <a:solidFill>
                  <a:srgbClr val="11568D"/>
                </a:solidFill>
                <a:latin typeface="Segoe UI Semibold"/>
                <a:cs typeface="Segoe UI Semibold"/>
              </a:rPr>
              <a:t>disposition</a:t>
            </a: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 des </a:t>
            </a:r>
            <a:r>
              <a:rPr sz="1600" spc="-10" dirty="0">
                <a:solidFill>
                  <a:srgbClr val="11568D"/>
                </a:solidFill>
                <a:latin typeface="Segoe UI Semibold"/>
                <a:cs typeface="Segoe UI Semibold"/>
              </a:rPr>
              <a:t>stagiaires</a:t>
            </a:r>
            <a:endParaRPr sz="1600" dirty="0">
              <a:latin typeface="Segoe UI Semibold"/>
              <a:cs typeface="Segoe UI Semibold"/>
            </a:endParaRPr>
          </a:p>
          <a:p>
            <a:pPr marL="222885" marR="245745" indent="-172720">
              <a:lnSpc>
                <a:spcPct val="100000"/>
              </a:lnSpc>
              <a:spcBef>
                <a:spcPts val="810"/>
              </a:spcBef>
              <a:buFont typeface="Arial MT"/>
              <a:buChar char="•"/>
              <a:tabLst>
                <a:tab pos="223520" algn="l"/>
              </a:tabLst>
            </a:pP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Le bâtiment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de 450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m² sur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1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niveaux avec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au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total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8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salles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de cours de 15 à 70 </a:t>
            </a:r>
            <a:r>
              <a:rPr sz="1200" spc="-3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m²</a:t>
            </a:r>
            <a:endParaRPr sz="1200" dirty="0">
              <a:latin typeface="Segoe UI"/>
              <a:cs typeface="Segoe UI"/>
            </a:endParaRPr>
          </a:p>
          <a:p>
            <a:pPr marL="222885" indent="-172720">
              <a:lnSpc>
                <a:spcPct val="100000"/>
              </a:lnSpc>
              <a:spcBef>
                <a:spcPts val="805"/>
              </a:spcBef>
              <a:buFont typeface="Arial MT"/>
              <a:buChar char="•"/>
              <a:tabLst>
                <a:tab pos="223520" algn="l"/>
              </a:tabLst>
            </a:pP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1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 salle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informatique</a:t>
            </a:r>
            <a:r>
              <a:rPr sz="1200" spc="-2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de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50</a:t>
            </a:r>
            <a:r>
              <a:rPr sz="1200" spc="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m² équipée</a:t>
            </a:r>
            <a:r>
              <a:rPr sz="1200" spc="-2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de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12</a:t>
            </a:r>
            <a:r>
              <a:rPr sz="1200" spc="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postes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en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réseau,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2</a:t>
            </a:r>
            <a:r>
              <a:rPr sz="1200" spc="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imprimantes.</a:t>
            </a:r>
            <a:endParaRPr sz="1200" dirty="0">
              <a:latin typeface="Segoe UI"/>
              <a:cs typeface="Segoe UI"/>
            </a:endParaRPr>
          </a:p>
          <a:p>
            <a:pPr marL="222885" indent="-172720">
              <a:lnSpc>
                <a:spcPct val="100000"/>
              </a:lnSpc>
              <a:spcBef>
                <a:spcPts val="790"/>
              </a:spcBef>
              <a:buFont typeface="Arial MT"/>
              <a:buChar char="•"/>
              <a:tabLst>
                <a:tab pos="223520" algn="l"/>
              </a:tabLst>
            </a:pP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4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bureaux</a:t>
            </a:r>
            <a:r>
              <a:rPr sz="1200" spc="-4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individuels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avec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ordinateur</a:t>
            </a:r>
            <a:r>
              <a:rPr sz="1200" spc="-3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et téléphone</a:t>
            </a:r>
            <a:endParaRPr sz="1200" dirty="0">
              <a:latin typeface="Segoe UI"/>
              <a:cs typeface="Segoe UI"/>
            </a:endParaRPr>
          </a:p>
          <a:p>
            <a:pPr marL="222885" marR="215265" indent="-172720">
              <a:lnSpc>
                <a:spcPct val="100000"/>
              </a:lnSpc>
              <a:spcBef>
                <a:spcPts val="805"/>
              </a:spcBef>
              <a:buFont typeface="Arial MT"/>
              <a:buChar char="•"/>
              <a:tabLst>
                <a:tab pos="223520" algn="l"/>
              </a:tabLst>
            </a:pP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Une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salle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de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restauration avec micro-ondes, distributeurs 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de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boissons et petite </a:t>
            </a:r>
            <a:r>
              <a:rPr sz="1200" spc="-3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restauration</a:t>
            </a:r>
            <a:endParaRPr sz="1200" dirty="0">
              <a:latin typeface="Segoe UI"/>
              <a:cs typeface="Segoe UI"/>
            </a:endParaRPr>
          </a:p>
          <a:p>
            <a:pPr marL="222885" indent="-172720">
              <a:lnSpc>
                <a:spcPct val="100000"/>
              </a:lnSpc>
              <a:spcBef>
                <a:spcPts val="790"/>
              </a:spcBef>
              <a:buFont typeface="Arial MT"/>
              <a:buChar char="•"/>
              <a:tabLst>
                <a:tab pos="223520" algn="l"/>
              </a:tabLst>
            </a:pP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Pl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a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t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e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a</a:t>
            </a:r>
            <a:r>
              <a:rPr sz="1200" spc="5" dirty="0">
                <a:solidFill>
                  <a:srgbClr val="313145"/>
                </a:solidFill>
                <a:latin typeface="Segoe UI"/>
                <a:cs typeface="Segoe UI"/>
              </a:rPr>
              <a:t>u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x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t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ec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hn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i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q</a:t>
            </a:r>
            <a:r>
              <a:rPr sz="1200" spc="5" dirty="0">
                <a:solidFill>
                  <a:srgbClr val="313145"/>
                </a:solidFill>
                <a:latin typeface="Segoe UI"/>
                <a:cs typeface="Segoe UI"/>
              </a:rPr>
              <a:t>u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e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s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dirty="0" err="1">
                <a:solidFill>
                  <a:srgbClr val="313145"/>
                </a:solidFill>
                <a:latin typeface="Segoe UI"/>
                <a:cs typeface="Segoe UI"/>
              </a:rPr>
              <a:t>ag</a:t>
            </a:r>
            <a:r>
              <a:rPr sz="1200" spc="-10" dirty="0" err="1">
                <a:solidFill>
                  <a:srgbClr val="313145"/>
                </a:solidFill>
                <a:latin typeface="Segoe UI"/>
                <a:cs typeface="Segoe UI"/>
              </a:rPr>
              <a:t>r</a:t>
            </a:r>
            <a:r>
              <a:rPr sz="1200" spc="-5" dirty="0" err="1">
                <a:solidFill>
                  <a:srgbClr val="313145"/>
                </a:solidFill>
                <a:latin typeface="Segoe UI"/>
                <a:cs typeface="Segoe UI"/>
              </a:rPr>
              <a:t>éé</a:t>
            </a:r>
            <a:r>
              <a:rPr sz="1200" dirty="0" err="1">
                <a:solidFill>
                  <a:srgbClr val="313145"/>
                </a:solidFill>
                <a:latin typeface="Segoe UI"/>
                <a:cs typeface="Segoe UI"/>
              </a:rPr>
              <a:t>s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D</a:t>
            </a:r>
            <a:r>
              <a:rPr lang="fr-FR" sz="1200" dirty="0">
                <a:solidFill>
                  <a:srgbClr val="313145"/>
                </a:solidFill>
                <a:latin typeface="Segoe UI"/>
                <a:cs typeface="Segoe UI"/>
              </a:rPr>
              <a:t>ETSPP</a:t>
            </a:r>
            <a:r>
              <a:rPr sz="12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355" dirty="0">
                <a:solidFill>
                  <a:srgbClr val="313145"/>
                </a:solidFill>
                <a:latin typeface="Segoe UI"/>
                <a:cs typeface="Segoe UI"/>
              </a:rPr>
              <a:t>p</a:t>
            </a:r>
            <a:r>
              <a:rPr sz="1500" spc="-292" baseline="-33333" dirty="0">
                <a:solidFill>
                  <a:srgbClr val="8F8F8F"/>
                </a:solidFill>
                <a:latin typeface="Segoe UI Semilight"/>
                <a:cs typeface="Segoe UI Semilight"/>
              </a:rPr>
              <a:t>4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our</a:t>
            </a:r>
            <a:r>
              <a:rPr sz="1200" spc="-4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le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s t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i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t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r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e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s p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r</a:t>
            </a:r>
            <a:r>
              <a:rPr sz="1200" spc="-20" dirty="0">
                <a:solidFill>
                  <a:srgbClr val="313145"/>
                </a:solidFill>
                <a:latin typeface="Segoe UI"/>
                <a:cs typeface="Segoe UI"/>
              </a:rPr>
              <a:t>o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fes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s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i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o</a:t>
            </a:r>
            <a:r>
              <a:rPr sz="1200" spc="5" dirty="0">
                <a:solidFill>
                  <a:srgbClr val="313145"/>
                </a:solidFill>
                <a:latin typeface="Segoe UI"/>
                <a:cs typeface="Segoe UI"/>
              </a:rPr>
              <a:t>n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n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el</a:t>
            </a:r>
            <a:r>
              <a:rPr sz="1200" dirty="0">
                <a:solidFill>
                  <a:srgbClr val="313145"/>
                </a:solidFill>
                <a:latin typeface="Segoe UI"/>
                <a:cs typeface="Segoe UI"/>
              </a:rPr>
              <a:t>s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58822" y="1294457"/>
            <a:ext cx="41382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Le</a:t>
            </a:r>
            <a:r>
              <a:rPr spc="-15" dirty="0"/>
              <a:t> </a:t>
            </a:r>
            <a:r>
              <a:rPr spc="-10" dirty="0"/>
              <a:t>centre</a:t>
            </a:r>
            <a:r>
              <a:rPr spc="-5" dirty="0"/>
              <a:t> </a:t>
            </a:r>
            <a:r>
              <a:rPr dirty="0"/>
              <a:t>de</a:t>
            </a:r>
            <a:r>
              <a:rPr spc="-15" dirty="0"/>
              <a:t> </a:t>
            </a:r>
            <a:r>
              <a:rPr spc="-20" dirty="0"/>
              <a:t>Vernouillet</a:t>
            </a:r>
            <a:r>
              <a:rPr dirty="0"/>
              <a:t> </a:t>
            </a:r>
            <a:r>
              <a:rPr spc="-45" dirty="0"/>
              <a:t>c’est</a:t>
            </a:r>
            <a:r>
              <a:rPr spc="-5" dirty="0"/>
              <a:t> </a:t>
            </a:r>
            <a:r>
              <a:rPr dirty="0"/>
              <a:t>:</a:t>
            </a:r>
          </a:p>
        </p:txBody>
      </p:sp>
      <p:sp>
        <p:nvSpPr>
          <p:cNvPr id="4" name="object 4"/>
          <p:cNvSpPr/>
          <p:nvPr/>
        </p:nvSpPr>
        <p:spPr>
          <a:xfrm>
            <a:off x="252984" y="1792223"/>
            <a:ext cx="716280" cy="2160270"/>
          </a:xfrm>
          <a:custGeom>
            <a:avLst/>
            <a:gdLst/>
            <a:ahLst/>
            <a:cxnLst/>
            <a:rect l="l" t="t" r="r" b="b"/>
            <a:pathLst>
              <a:path w="716280" h="2160270">
                <a:moveTo>
                  <a:pt x="0" y="0"/>
                </a:moveTo>
                <a:lnTo>
                  <a:pt x="716280" y="0"/>
                </a:lnTo>
              </a:path>
              <a:path w="716280" h="2160270">
                <a:moveTo>
                  <a:pt x="0" y="0"/>
                </a:moveTo>
                <a:lnTo>
                  <a:pt x="0" y="2160003"/>
                </a:lnTo>
              </a:path>
            </a:pathLst>
          </a:custGeom>
          <a:ln w="12192">
            <a:solidFill>
              <a:srgbClr val="FACA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5792723" y="7571228"/>
            <a:ext cx="722630" cy="2167255"/>
            <a:chOff x="5792723" y="7571228"/>
            <a:chExt cx="722630" cy="2167255"/>
          </a:xfrm>
        </p:grpSpPr>
        <p:sp>
          <p:nvSpPr>
            <p:cNvPr id="6" name="object 6"/>
            <p:cNvSpPr/>
            <p:nvPr/>
          </p:nvSpPr>
          <p:spPr>
            <a:xfrm>
              <a:off x="5792723" y="9732264"/>
              <a:ext cx="716280" cy="0"/>
            </a:xfrm>
            <a:custGeom>
              <a:avLst/>
              <a:gdLst/>
              <a:ahLst/>
              <a:cxnLst/>
              <a:rect l="l" t="t" r="r" b="b"/>
              <a:pathLst>
                <a:path w="716279">
                  <a:moveTo>
                    <a:pt x="716279" y="0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FACA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509003" y="7571228"/>
              <a:ext cx="0" cy="2160270"/>
            </a:xfrm>
            <a:custGeom>
              <a:avLst/>
              <a:gdLst/>
              <a:ahLst/>
              <a:cxnLst/>
              <a:rect l="l" t="t" r="r" b="b"/>
              <a:pathLst>
                <a:path h="2160270">
                  <a:moveTo>
                    <a:pt x="0" y="2160003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FACA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2720339" y="1764792"/>
            <a:ext cx="1387475" cy="0"/>
          </a:xfrm>
          <a:custGeom>
            <a:avLst/>
            <a:gdLst/>
            <a:ahLst/>
            <a:cxnLst/>
            <a:rect l="l" t="t" r="r" b="b"/>
            <a:pathLst>
              <a:path w="1387475">
                <a:moveTo>
                  <a:pt x="0" y="0"/>
                </a:moveTo>
                <a:lnTo>
                  <a:pt x="1387284" y="0"/>
                </a:lnTo>
              </a:path>
            </a:pathLst>
          </a:custGeom>
          <a:ln w="6096">
            <a:solidFill>
              <a:srgbClr val="075F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939795" y="275843"/>
            <a:ext cx="964691" cy="57759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847" y="3256800"/>
            <a:ext cx="3398519" cy="191565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383024" y="9427579"/>
            <a:ext cx="920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8F8F8F"/>
                </a:solidFill>
                <a:latin typeface="Segoe UI Semilight"/>
                <a:cs typeface="Segoe UI Semilight"/>
              </a:rPr>
              <a:t>5</a:t>
            </a:r>
            <a:endParaRPr sz="1000">
              <a:latin typeface="Segoe UI Semilight"/>
              <a:cs typeface="Segoe UI Semilight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95344" y="941832"/>
            <a:ext cx="2734055" cy="363778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2440" y="5599176"/>
            <a:ext cx="2956559" cy="394258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7847" y="259081"/>
            <a:ext cx="3381755" cy="253593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895344" y="5326379"/>
            <a:ext cx="2734055" cy="363778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352</Words>
  <Application>Microsoft Office PowerPoint</Application>
  <PresentationFormat>Format A4 (210 x 297 mm)</PresentationFormat>
  <Paragraphs>58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 MT</vt:lpstr>
      <vt:lpstr>Calibri</vt:lpstr>
      <vt:lpstr>Segoe UI</vt:lpstr>
      <vt:lpstr>Segoe UI Semibold</vt:lpstr>
      <vt:lpstr>Segoe UI Semilight</vt:lpstr>
      <vt:lpstr>Office Theme</vt:lpstr>
      <vt:lpstr>Présentation PowerPoint</vt:lpstr>
      <vt:lpstr>Informations Pratiques</vt:lpstr>
      <vt:lpstr>Accessibilité</vt:lpstr>
      <vt:lpstr>Le centre de Vernouillet c’est :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Johanna MBILA</dc:creator>
  <cp:lastModifiedBy>Eloise SUAREZ</cp:lastModifiedBy>
  <cp:revision>2</cp:revision>
  <dcterms:created xsi:type="dcterms:W3CDTF">2022-03-03T10:20:32Z</dcterms:created>
  <dcterms:modified xsi:type="dcterms:W3CDTF">2025-12-17T15:05:00Z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2020-07-06T00:00:00Z</vt:filetime>
  </property>
  <property fmtid="{D5CDD505-2E9C-101B-9397-08002B2CF9AE}" pid="3" name="Creator">
    <vt:lpwstr>Acrobat PDFMaker 20 pour PowerPoint</vt:lpwstr>
  </property>
  <property fmtid="{D5CDD505-2E9C-101B-9397-08002B2CF9AE}" pid="4" name="LastSaved">
    <vt:filetime>2022-03-03T00:00:00Z</vt:filetime>
  </property>
</Properties>
</file>