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embeddedFontLst>
    <p:embeddedFont>
      <p:font typeface="Roboto" panose="02000000000000000000" pitchFamily="2" charset="0"/>
      <p:regular r:id="rId4"/>
      <p:bold r:id="rId5"/>
      <p:italic r:id="rId6"/>
      <p:boldItalic r:id="rId7"/>
    </p:embeddedFont>
    <p:embeddedFont>
      <p:font typeface="Source Sans Pro" panose="020B0503030403020204" pitchFamily="34" charset="0"/>
      <p:regular r:id="rId8"/>
      <p:bold r:id="rId9"/>
      <p:italic r:id="rId10"/>
      <p:boldItalic r:id="rId11"/>
    </p:embeddedFont>
    <p:embeddedFont>
      <p:font typeface="Source Sans Pro Bold" panose="020B0703030403020204" pitchFamily="34" charset="0"/>
      <p:regular r:id="rId12"/>
      <p:bold r:id="rId13"/>
    </p:embeddedFont>
    <p:embeddedFont>
      <p:font typeface="Source Sans Pro Italics" panose="020B0604020202020204" charset="0"/>
      <p:regular r:id="rId14"/>
      <p:italic r:id="rId15"/>
    </p:embeddedFont>
    <p:embeddedFont>
      <p:font typeface="TT Fors Bold" panose="020B060402020202020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" dt="2026-10-01T09:47:18.645"/>
    <p1510:client id="{0773B50C-624E-C822-C18F-AB40E5D3C5DD}" v="18" dt="2026-10-01T09:26:53.997"/>
    <p1510:client id="{FD535171-2BD7-077E-4941-93DB2A6EFFAC}" v="88" dt="2026-10-01T09:46:01.3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448680" y="0"/>
            <a:ext cx="3114170" cy="3129267"/>
            <a:chOff x="0" y="0"/>
            <a:chExt cx="3114167" cy="3129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14167" cy="3129280"/>
            </a:xfrm>
            <a:custGeom>
              <a:avLst/>
              <a:gdLst/>
              <a:ahLst/>
              <a:cxnLst/>
              <a:rect l="l" t="t" r="r" b="b"/>
              <a:pathLst>
                <a:path w="3114167" h="3129280">
                  <a:moveTo>
                    <a:pt x="0" y="0"/>
                  </a:moveTo>
                  <a:lnTo>
                    <a:pt x="0" y="3129280"/>
                  </a:lnTo>
                  <a:lnTo>
                    <a:pt x="3114167" y="3129280"/>
                  </a:lnTo>
                  <a:lnTo>
                    <a:pt x="3114167" y="0"/>
                  </a:lnTo>
                  <a:close/>
                </a:path>
              </a:pathLst>
            </a:custGeom>
            <a:solidFill>
              <a:srgbClr val="F0A55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Freeform 4"/>
          <p:cNvSpPr/>
          <p:nvPr/>
        </p:nvSpPr>
        <p:spPr>
          <a:xfrm>
            <a:off x="3781425" y="238630"/>
            <a:ext cx="3548615" cy="3303441"/>
          </a:xfrm>
          <a:custGeom>
            <a:avLst/>
            <a:gdLst/>
            <a:ahLst/>
            <a:cxnLst/>
            <a:rect l="l" t="t" r="r" b="b"/>
            <a:pathLst>
              <a:path w="3548615" h="3303441">
                <a:moveTo>
                  <a:pt x="0" y="0"/>
                </a:moveTo>
                <a:lnTo>
                  <a:pt x="3548615" y="0"/>
                </a:lnTo>
                <a:lnTo>
                  <a:pt x="3548615" y="3303441"/>
                </a:lnTo>
                <a:lnTo>
                  <a:pt x="0" y="33034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861" r="-19861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92550" y="3542071"/>
            <a:ext cx="3872550" cy="4181370"/>
            <a:chOff x="0" y="0"/>
            <a:chExt cx="3781425" cy="46987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81425" cy="4698746"/>
            </a:xfrm>
            <a:custGeom>
              <a:avLst/>
              <a:gdLst/>
              <a:ahLst/>
              <a:cxnLst/>
              <a:rect l="l" t="t" r="r" b="b"/>
              <a:pathLst>
                <a:path w="3781425" h="4698746">
                  <a:moveTo>
                    <a:pt x="0" y="0"/>
                  </a:moveTo>
                  <a:lnTo>
                    <a:pt x="0" y="4698746"/>
                  </a:lnTo>
                  <a:lnTo>
                    <a:pt x="3781425" y="4698746"/>
                  </a:lnTo>
                  <a:lnTo>
                    <a:pt x="3781425" y="0"/>
                  </a:lnTo>
                  <a:close/>
                </a:path>
              </a:pathLst>
            </a:custGeom>
            <a:solidFill>
              <a:srgbClr val="365CA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Freeform 7"/>
          <p:cNvSpPr/>
          <p:nvPr/>
        </p:nvSpPr>
        <p:spPr>
          <a:xfrm>
            <a:off x="549316" y="575100"/>
            <a:ext cx="1086260" cy="647948"/>
          </a:xfrm>
          <a:custGeom>
            <a:avLst/>
            <a:gdLst/>
            <a:ahLst/>
            <a:cxnLst/>
            <a:rect l="l" t="t" r="r" b="b"/>
            <a:pathLst>
              <a:path w="1086260" h="647948">
                <a:moveTo>
                  <a:pt x="0" y="0"/>
                </a:moveTo>
                <a:lnTo>
                  <a:pt x="1086260" y="0"/>
                </a:lnTo>
                <a:lnTo>
                  <a:pt x="1086260" y="647948"/>
                </a:lnTo>
                <a:lnTo>
                  <a:pt x="0" y="6479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549107" y="579453"/>
            <a:ext cx="1087088" cy="651148"/>
            <a:chOff x="0" y="0"/>
            <a:chExt cx="1087082" cy="6511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87120" cy="651129"/>
            </a:xfrm>
            <a:custGeom>
              <a:avLst/>
              <a:gdLst/>
              <a:ahLst/>
              <a:cxnLst/>
              <a:rect l="l" t="t" r="r" b="b"/>
              <a:pathLst>
                <a:path w="1087120" h="651129">
                  <a:moveTo>
                    <a:pt x="0" y="651129"/>
                  </a:moveTo>
                  <a:lnTo>
                    <a:pt x="1087120" y="651129"/>
                  </a:lnTo>
                  <a:lnTo>
                    <a:pt x="10871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-63503" y="10552224"/>
            <a:ext cx="7689847" cy="207855"/>
            <a:chOff x="0" y="0"/>
            <a:chExt cx="7689850" cy="207848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7562850" cy="80899"/>
            </a:xfrm>
            <a:custGeom>
              <a:avLst/>
              <a:gdLst/>
              <a:ahLst/>
              <a:cxnLst/>
              <a:rect l="l" t="t" r="r" b="b"/>
              <a:pathLst>
                <a:path w="7562850" h="80899">
                  <a:moveTo>
                    <a:pt x="0" y="0"/>
                  </a:moveTo>
                  <a:lnTo>
                    <a:pt x="0" y="80899"/>
                  </a:lnTo>
                  <a:lnTo>
                    <a:pt x="7562850" y="80899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365CA3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3500" y="64135"/>
              <a:ext cx="7562850" cy="80264"/>
            </a:xfrm>
            <a:custGeom>
              <a:avLst/>
              <a:gdLst/>
              <a:ahLst/>
              <a:cxnLst/>
              <a:rect l="l" t="t" r="r" b="b"/>
              <a:pathLst>
                <a:path w="7562850" h="80264">
                  <a:moveTo>
                    <a:pt x="0" y="0"/>
                  </a:moveTo>
                  <a:lnTo>
                    <a:pt x="0" y="80264"/>
                  </a:lnTo>
                  <a:lnTo>
                    <a:pt x="7562850" y="80264"/>
                  </a:lnTo>
                  <a:lnTo>
                    <a:pt x="756285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01216" y="8836217"/>
            <a:ext cx="159946" cy="159946"/>
          </a:xfrm>
          <a:custGeom>
            <a:avLst/>
            <a:gdLst/>
            <a:ahLst/>
            <a:cxnLst/>
            <a:rect l="l" t="t" r="r" b="b"/>
            <a:pathLst>
              <a:path w="159946" h="159946">
                <a:moveTo>
                  <a:pt x="0" y="0"/>
                </a:moveTo>
                <a:lnTo>
                  <a:pt x="159947" y="0"/>
                </a:lnTo>
                <a:lnTo>
                  <a:pt x="159947" y="159946"/>
                </a:lnTo>
                <a:lnTo>
                  <a:pt x="0" y="1599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TextBox 14"/>
          <p:cNvSpPr txBox="1"/>
          <p:nvPr/>
        </p:nvSpPr>
        <p:spPr>
          <a:xfrm>
            <a:off x="4598003" y="3764499"/>
            <a:ext cx="24508" cy="17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55"/>
              </a:lnSpc>
            </a:pPr>
            <a:r>
              <a:rPr lang="en-US" sz="622" b="1">
                <a:solidFill>
                  <a:srgbClr val="FFFFFF"/>
                </a:solidFill>
                <a:latin typeface="TT Fors Bold"/>
                <a:ea typeface="TT Fors Bold"/>
                <a:cs typeface="TT Fors Bold"/>
                <a:sym typeface="TT Fors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3190" y="1876047"/>
            <a:ext cx="3203014" cy="1459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6"/>
              </a:lnSpc>
            </a:pPr>
            <a:r>
              <a:rPr lang="en-US" sz="2800">
                <a:solidFill>
                  <a:srgbClr val="F0A55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Accompagnement Validation des Acquis de l’Expérience (VAE)</a:t>
            </a:r>
          </a:p>
          <a:p>
            <a:pPr algn="l">
              <a:lnSpc>
                <a:spcPts val="2000"/>
              </a:lnSpc>
            </a:pPr>
            <a:endParaRPr lang="en-US" sz="2800">
              <a:solidFill>
                <a:srgbClr val="F0A55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97013" y="4637356"/>
            <a:ext cx="2715368" cy="306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 Validation des Acquis de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l’Expérience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(VAE)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permet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faire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reconnaître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officiellement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compétences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et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expériences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professionnelles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personnelles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vue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d’obtenir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un diplôme, un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titre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ou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certification RNCP.</a:t>
            </a:r>
          </a:p>
          <a:p>
            <a:pPr algn="l">
              <a:lnSpc>
                <a:spcPts val="1500"/>
              </a:lnSpc>
            </a:pP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Elle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offre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la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possibilité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:</a:t>
            </a: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 marL="237490" lvl="1" indent="-118745" algn="l">
              <a:lnSpc>
                <a:spcPts val="1500"/>
              </a:lnSpc>
              <a:buFont typeface="Arial"/>
              <a:buChar char="•"/>
            </a:pP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Valoriser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votre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parcours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et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savoir-faire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existants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</a:t>
            </a: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 marL="237490" lvl="1" indent="-118745" algn="l">
              <a:lnSpc>
                <a:spcPts val="1500"/>
              </a:lnSpc>
              <a:buFont typeface="Arial"/>
              <a:buChar char="•"/>
            </a:pP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Obtenir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certification sans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reprendre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formation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complète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</a:t>
            </a: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 marL="237490" lvl="1" indent="-118745" algn="l">
              <a:lnSpc>
                <a:spcPts val="1500"/>
              </a:lnSpc>
              <a:buFont typeface="Arial"/>
              <a:buChar char="•"/>
            </a:pP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Renforcer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votre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employabilité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et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opportunités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10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professionnelles</a:t>
            </a:r>
            <a:r>
              <a:rPr lang="en-US" sz="11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 marL="237490" lvl="1" indent="-118745" algn="l">
              <a:lnSpc>
                <a:spcPts val="1500"/>
              </a:lnSpc>
              <a:buFont typeface="Arial"/>
              <a:buChar char="•"/>
            </a:pP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 marL="118745" lvl="1">
              <a:lnSpc>
                <a:spcPts val="1500"/>
              </a:lnSpc>
            </a:pP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 marL="118745" lvl="1">
              <a:lnSpc>
                <a:spcPts val="1500"/>
              </a:lnSpc>
            </a:pPr>
            <a:endParaRPr lang="en-US" sz="1100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  <a:p>
            <a:pPr>
              <a:lnSpc>
                <a:spcPts val="1500"/>
              </a:lnSpc>
            </a:pPr>
            <a:endParaRPr lang="en-US" sz="1101">
              <a:solidFill>
                <a:srgbClr val="FFFFFF"/>
              </a:solidFill>
              <a:latin typeface="Source Sans Pro"/>
              <a:ea typeface="Source Sans Pro"/>
              <a:cs typeface="Source Sans Pro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183375" y="4311932"/>
            <a:ext cx="2861634" cy="1525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endParaRPr/>
          </a:p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Avoir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une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expérience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sufisante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pour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prétendre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à la validation des acquis par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l’expérience</a:t>
            </a:r>
            <a:endParaRPr lang="en-US" sz="1050" err="1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Disposer d’un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équipement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informatique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permettant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l’accès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à la formation à distance (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ordinateur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connexion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internet, webcam)</a:t>
            </a:r>
          </a:p>
          <a:p>
            <a:pPr>
              <a:lnSpc>
                <a:spcPts val="1500"/>
              </a:lnSpc>
            </a:pPr>
            <a:endParaRPr lang="en-US" sz="1050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  <a:p>
            <a:pPr>
              <a:lnSpc>
                <a:spcPts val="1500"/>
              </a:lnSpc>
            </a:pPr>
            <a:endParaRPr lang="en-US" sz="1050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76625" y="8343418"/>
            <a:ext cx="665207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54B045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Publics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7013" y="4142423"/>
            <a:ext cx="821512" cy="275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Objectifs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83375" y="3995778"/>
            <a:ext cx="888873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Prérequis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81993" y="8333894"/>
            <a:ext cx="1291228" cy="276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1600" b="1" err="1">
                <a:solidFill>
                  <a:srgbClr val="54B045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Financements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21356" y="9185310"/>
            <a:ext cx="31099" cy="251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3"/>
              </a:lnSpc>
            </a:pP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94738" y="8724534"/>
            <a:ext cx="3606151" cy="1821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9080" lvl="1" indent="-129540" algn="l">
              <a:lnSpc>
                <a:spcPts val="1426"/>
              </a:lnSpc>
              <a:buFont typeface="Arial"/>
              <a:buChar char="•"/>
            </a:pP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CPF : </a:t>
            </a: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éligible</a:t>
            </a: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au </a:t>
            </a: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financement</a:t>
            </a: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100 % à distance*</a:t>
            </a:r>
            <a:endParaRPr lang="en-US"/>
          </a:p>
          <a:p>
            <a:pPr marL="259080" lvl="1" indent="-129540" algn="l">
              <a:lnSpc>
                <a:spcPts val="1426"/>
              </a:lnSpc>
              <a:buFont typeface="Arial"/>
              <a:buChar char="•"/>
            </a:pP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Possibilité</a:t>
            </a: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</a:t>
            </a: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financement</a:t>
            </a: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par </a:t>
            </a: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l’employeur</a:t>
            </a: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via plan de </a:t>
            </a: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développement</a:t>
            </a: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des </a:t>
            </a:r>
            <a:r>
              <a:rPr lang="en-US" sz="1200" err="1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compétences</a:t>
            </a:r>
            <a:endParaRPr lang="en-US" sz="1200" err="1">
              <a:solidFill>
                <a:srgbClr val="365CA3"/>
              </a:solidFill>
              <a:latin typeface="Source Sans Pro"/>
              <a:ea typeface="Source Sans Pro"/>
              <a:cs typeface="Source Sans Pro"/>
            </a:endParaRPr>
          </a:p>
          <a:p>
            <a:pPr algn="l">
              <a:lnSpc>
                <a:spcPts val="1426"/>
              </a:lnSpc>
            </a:pPr>
            <a:endParaRPr lang="en-US" sz="1200">
              <a:solidFill>
                <a:srgbClr val="365CA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r>
              <a:rPr lang="en-US" sz="1200" b="1" err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Tarifs</a:t>
            </a:r>
            <a:r>
              <a:rPr lang="en-US" sz="1200" b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 </a:t>
            </a:r>
            <a:r>
              <a:rPr lang="en-US" sz="1200" b="1" err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selon</a:t>
            </a:r>
            <a:r>
              <a:rPr lang="en-US" sz="1200" b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 le </a:t>
            </a:r>
            <a:r>
              <a:rPr lang="en-US" sz="1200" b="1" err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nombre</a:t>
            </a:r>
            <a:r>
              <a:rPr lang="en-US" sz="1200" b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 </a:t>
            </a:r>
            <a:r>
              <a:rPr lang="en-US" sz="1200" b="1" err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d’heures</a:t>
            </a:r>
            <a:r>
              <a:rPr lang="en-US" sz="1200" b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 </a:t>
            </a:r>
          </a:p>
          <a:p>
            <a:r>
              <a:rPr lang="en-US" sz="1200" b="1" err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d’accompagnement</a:t>
            </a:r>
            <a:r>
              <a:rPr lang="en-US" sz="1200" b="1">
                <a:solidFill>
                  <a:srgbClr val="365DA4"/>
                </a:solidFill>
                <a:latin typeface="Roboto"/>
                <a:ea typeface="Roboto"/>
                <a:cs typeface="Roboto"/>
                <a:sym typeface="Source Sans Pro Italics"/>
              </a:rPr>
              <a:t> :</a:t>
            </a:r>
            <a:endParaRPr lang="en-US" sz="1200" b="1">
              <a:solidFill>
                <a:srgbClr val="365DA4"/>
              </a:solidFill>
              <a:latin typeface="Roboto"/>
              <a:ea typeface="Roboto"/>
              <a:cs typeface="Roboto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323245"/>
                </a:solidFill>
                <a:latin typeface="Roboto"/>
                <a:ea typeface="Roboto"/>
                <a:cs typeface="Roboto"/>
                <a:sym typeface="Source Sans Pro Italics"/>
              </a:rPr>
              <a:t>15 h : 2 100 €</a:t>
            </a:r>
            <a:endParaRPr lang="en-US" sz="1200">
              <a:solidFill>
                <a:srgbClr val="323245"/>
              </a:solidFill>
              <a:latin typeface="Roboto"/>
              <a:ea typeface="Roboto"/>
              <a:cs typeface="Roboto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323245"/>
                </a:solidFill>
                <a:latin typeface="Roboto"/>
                <a:ea typeface="Roboto"/>
                <a:cs typeface="Roboto"/>
                <a:sym typeface="Source Sans Pro Italics"/>
              </a:rPr>
              <a:t>20 h : 2 400 €</a:t>
            </a:r>
            <a:endParaRPr lang="en-US" sz="1200">
              <a:solidFill>
                <a:srgbClr val="323245"/>
              </a:solidFill>
              <a:latin typeface="Roboto"/>
              <a:ea typeface="Roboto"/>
              <a:cs typeface="Roboto"/>
            </a:endParaRPr>
          </a:p>
          <a:p>
            <a:pPr marL="171450" indent="-171450">
              <a:buFont typeface="Arial"/>
              <a:buChar char="•"/>
            </a:pPr>
            <a:r>
              <a:rPr lang="en-US" sz="1200">
                <a:solidFill>
                  <a:srgbClr val="323245"/>
                </a:solidFill>
                <a:latin typeface="Roboto"/>
                <a:ea typeface="Roboto"/>
                <a:cs typeface="Roboto"/>
                <a:sym typeface="Source Sans Pro Italics"/>
              </a:rPr>
              <a:t>24 h : 2 640 €</a:t>
            </a:r>
            <a:endParaRPr lang="en-US" sz="1200">
              <a:solidFill>
                <a:srgbClr val="323245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1426"/>
              </a:lnSpc>
            </a:pPr>
            <a:endParaRPr lang="en-US" sz="1200" i="1">
              <a:solidFill>
                <a:srgbClr val="365CA3"/>
              </a:solidFill>
              <a:latin typeface="Source Sans Pro Italic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26089" y="8827398"/>
            <a:ext cx="2664457" cy="725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6"/>
              </a:lnSpc>
            </a:pPr>
            <a:r>
              <a:rPr lang="en-US" sz="1200">
                <a:solidFill>
                  <a:srgbClr val="365CA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Salariés, demandeurs d’emploi ou travailleurs indépendants souhaitant engager une démarche VAE</a:t>
            </a:r>
          </a:p>
          <a:p>
            <a:pPr algn="l">
              <a:lnSpc>
                <a:spcPts val="1426"/>
              </a:lnSpc>
            </a:pPr>
            <a:endParaRPr lang="en-US" sz="1200">
              <a:solidFill>
                <a:srgbClr val="365CA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119511" y="6430520"/>
            <a:ext cx="3303923" cy="191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100 % à distance via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visioconférence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et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plateforme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numérique</a:t>
            </a:r>
            <a:endParaRPr lang="en-US" sz="1050"/>
          </a:p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Suivi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asynchrone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messagerie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dépôt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travaux,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échanges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via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plateforme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)</a:t>
            </a:r>
            <a:endParaRPr lang="en-US" sz="1050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Apports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méthodologiques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ciblés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et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exemples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pratiques</a:t>
            </a:r>
            <a:endParaRPr lang="en-US" sz="1050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Simulation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d’entretien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avec le jury</a:t>
            </a:r>
            <a:endParaRPr lang="en-US" sz="1050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  <a:p>
            <a:pPr marL="236855" lvl="1" indent="-118110" algn="l">
              <a:lnSpc>
                <a:spcPts val="1500"/>
              </a:lnSpc>
              <a:buFont typeface="Arial"/>
              <a:buChar char="•"/>
            </a:pP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Supports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pédagogiques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numériques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(guides,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trames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modèles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de </a:t>
            </a:r>
            <a:r>
              <a:rPr lang="en-US" sz="105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Livret</a:t>
            </a:r>
            <a:r>
              <a:rPr lang="en-US" sz="105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)</a:t>
            </a:r>
            <a:endParaRPr lang="en-US" sz="1050">
              <a:solidFill>
                <a:srgbClr val="041533"/>
              </a:solidFill>
              <a:latin typeface="Source Sans Pro"/>
              <a:ea typeface="Source Sans Pro"/>
              <a:cs typeface="Source Sans Pro"/>
            </a:endParaRPr>
          </a:p>
          <a:p>
            <a:pPr algn="l">
              <a:lnSpc>
                <a:spcPts val="1500"/>
              </a:lnSpc>
            </a:pPr>
            <a:endParaRPr lang="en-US" sz="1099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119511" y="5923769"/>
            <a:ext cx="2262749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 err="1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Modalités</a:t>
            </a:r>
            <a:r>
              <a:rPr lang="en-US" sz="1600" b="1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  <a:r>
              <a:rPr lang="en-US" sz="1600" b="1" err="1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pédagogiques</a:t>
            </a:r>
            <a:r>
              <a:rPr lang="en-US" sz="1600" b="1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473" y="3992334"/>
            <a:ext cx="3739988" cy="3237560"/>
            <a:chOff x="0" y="0"/>
            <a:chExt cx="1354667" cy="12874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4667" cy="1287492"/>
            </a:xfrm>
            <a:custGeom>
              <a:avLst/>
              <a:gdLst/>
              <a:ahLst/>
              <a:cxnLst/>
              <a:rect l="l" t="t" r="r" b="b"/>
              <a:pathLst>
                <a:path w="1354667" h="1287492">
                  <a:moveTo>
                    <a:pt x="0" y="0"/>
                  </a:moveTo>
                  <a:lnTo>
                    <a:pt x="1354667" y="0"/>
                  </a:lnTo>
                  <a:lnTo>
                    <a:pt x="1354667" y="1287492"/>
                  </a:lnTo>
                  <a:lnTo>
                    <a:pt x="0" y="1287492"/>
                  </a:lnTo>
                  <a:close/>
                </a:path>
              </a:pathLst>
            </a:custGeom>
            <a:solidFill>
              <a:srgbClr val="365CA3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54667" cy="1316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 lang="fr-FR" noProof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68562" y="4001742"/>
            <a:ext cx="3780000" cy="3783638"/>
            <a:chOff x="0" y="0"/>
            <a:chExt cx="1354667" cy="12874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54667" cy="1287492"/>
            </a:xfrm>
            <a:custGeom>
              <a:avLst/>
              <a:gdLst/>
              <a:ahLst/>
              <a:cxnLst/>
              <a:rect l="l" t="t" r="r" b="b"/>
              <a:pathLst>
                <a:path w="1354667" h="1287492">
                  <a:moveTo>
                    <a:pt x="0" y="0"/>
                  </a:moveTo>
                  <a:lnTo>
                    <a:pt x="1354667" y="0"/>
                  </a:lnTo>
                  <a:lnTo>
                    <a:pt x="1354667" y="1287492"/>
                  </a:lnTo>
                  <a:lnTo>
                    <a:pt x="0" y="1287492"/>
                  </a:lnTo>
                  <a:close/>
                </a:path>
              </a:pathLst>
            </a:custGeom>
            <a:solidFill>
              <a:srgbClr val="FBCB9C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354667" cy="13160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 lang="fr-FR" noProof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757027" y="7229894"/>
            <a:ext cx="3780000" cy="3462106"/>
            <a:chOff x="0" y="0"/>
            <a:chExt cx="1354667" cy="12407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54667" cy="1240741"/>
            </a:xfrm>
            <a:custGeom>
              <a:avLst/>
              <a:gdLst/>
              <a:ahLst/>
              <a:cxnLst/>
              <a:rect l="l" t="t" r="r" b="b"/>
              <a:pathLst>
                <a:path w="1354667" h="1240741">
                  <a:moveTo>
                    <a:pt x="0" y="0"/>
                  </a:moveTo>
                  <a:lnTo>
                    <a:pt x="1354667" y="0"/>
                  </a:lnTo>
                  <a:lnTo>
                    <a:pt x="1354667" y="1240741"/>
                  </a:lnTo>
                  <a:lnTo>
                    <a:pt x="0" y="1240741"/>
                  </a:lnTo>
                  <a:close/>
                </a:path>
              </a:pathLst>
            </a:custGeom>
            <a:solidFill>
              <a:srgbClr val="365CA3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354667" cy="12693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 lang="fr-FR" noProof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694168" y="6164923"/>
            <a:ext cx="28499" cy="131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5"/>
              </a:lnSpc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2364" y="8050576"/>
            <a:ext cx="3167482" cy="1474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7"/>
              </a:lnSpc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Durée :</a:t>
            </a:r>
          </a:p>
          <a:p>
            <a:pPr marL="237471" lvl="1" indent="-118736" algn="l">
              <a:lnSpc>
                <a:spcPts val="1727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15h, 20h ou 24h selon le parcours choisi</a:t>
            </a:r>
          </a:p>
          <a:p>
            <a:pPr marL="237471" lvl="1" indent="-118736" algn="l">
              <a:lnSpc>
                <a:spcPts val="1727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Entretien initial d’1h (offert)</a:t>
            </a:r>
          </a:p>
          <a:p>
            <a:pPr marL="237471" lvl="1" indent="-118736" algn="l">
              <a:lnSpc>
                <a:spcPts val="1727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Accueil en continu toute l’année (validation du dossier sous 48h sur la plateforme France VAE)</a:t>
            </a:r>
          </a:p>
          <a:p>
            <a:pPr marL="237471" lvl="1" indent="-118736" algn="l">
              <a:lnSpc>
                <a:spcPts val="1727"/>
              </a:lnSpc>
              <a:buFont typeface="Arial"/>
              <a:buChar char="•"/>
            </a:pPr>
            <a:r>
              <a:rPr lang="fr-FR" sz="1099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Tarif</a:t>
            </a: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l">
              <a:lnSpc>
                <a:spcPts val="1273"/>
              </a:lnSpc>
            </a:pP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5856" y="4747728"/>
            <a:ext cx="3003990" cy="133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7471" lvl="1" indent="-118736" algn="just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Évaluation par le jury officiel du certificateur via le dossier (Livret 2)</a:t>
            </a:r>
          </a:p>
          <a:p>
            <a:pPr marL="237471" lvl="1" indent="-118736" algn="just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Préparation à l’entretien oral (simulation et feedback)</a:t>
            </a:r>
          </a:p>
          <a:p>
            <a:pPr marL="237471" lvl="1" indent="-118736" algn="just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Attestation de suivi de l’accompagnement VAE remise à l’issue du parcours</a:t>
            </a:r>
          </a:p>
          <a:p>
            <a:pPr algn="just">
              <a:lnSpc>
                <a:spcPts val="1500"/>
              </a:lnSpc>
            </a:pPr>
            <a:endParaRPr lang="fr-FR" sz="1099" noProof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142451" y="8695744"/>
            <a:ext cx="1008002" cy="388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fr-FR" sz="1099" noProof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nom de l’agence Adresse : X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42451" y="9267463"/>
            <a:ext cx="1392365" cy="579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fr-FR" sz="1099" noProof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Votre Contact : Email : Numéro de téléphone 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2364" y="597572"/>
            <a:ext cx="6384703" cy="3066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00"/>
              </a:lnSpc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Diagnostic (entretien gratuit) : Présentation de la démarche VAE, vérification des prérequis</a:t>
            </a:r>
          </a:p>
          <a:p>
            <a:pPr>
              <a:lnSpc>
                <a:spcPts val="1500"/>
              </a:lnSpc>
            </a:pP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l">
              <a:lnSpc>
                <a:spcPts val="1500"/>
              </a:lnSpc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Phase 1 – Faisabilité : Analyse du parcours et du référentiel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Rappel de la démarche VAE et des attendus du jury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Analyse du parcours professionnel et des compétences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Étude du référentiel RNCP</a:t>
            </a:r>
          </a:p>
          <a:p>
            <a:pPr algn="l">
              <a:lnSpc>
                <a:spcPts val="1500"/>
              </a:lnSpc>
            </a:pP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l">
              <a:lnSpc>
                <a:spcPts val="1500"/>
              </a:lnSpc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Phase 2 – Accompagnement à la rédaction du dossier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Sélection des expériences professionnelles pertinentes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Structuration et rédaction du Livret 2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Retours individualisés et corrections</a:t>
            </a:r>
          </a:p>
          <a:p>
            <a:pPr algn="l">
              <a:lnSpc>
                <a:spcPts val="1500"/>
              </a:lnSpc>
            </a:pP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l">
              <a:lnSpc>
                <a:spcPts val="1500"/>
              </a:lnSpc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Phase 3 – Préparation au jury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Préparation à l’entretien oral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Simulation d’entretien en visioconférence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Conseils sur l’argumentation et la posture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12694" y="4747728"/>
            <a:ext cx="3303923" cy="2291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Création : compte France VAE + choix de l’AFEC comme accompagnateur.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Diagnostic : analyse de votre expérience et définition de vos objectifs.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Constitution : préparation du dossier et rassemblement des justificatifs.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Rédaction : description de vos missions et compétences avec accompagnement.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Passage : présentation à l’oral devant le jury.</a:t>
            </a:r>
          </a:p>
          <a:p>
            <a:pPr marL="237471" lvl="1" indent="-118736" algn="l">
              <a:lnSpc>
                <a:spcPts val="1500"/>
              </a:lnSpc>
              <a:buFont typeface="Arial"/>
              <a:buChar char="•"/>
            </a:pPr>
            <a:r>
              <a:rPr lang="fr-FR" sz="1099" noProof="0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Décision : validation totale, partielle ou possibilité de </a:t>
            </a:r>
            <a:r>
              <a:rPr lang="fr-FR" sz="1099" noProof="0" err="1">
                <a:solidFill>
                  <a:srgbClr val="04153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redépôt</a:t>
            </a: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algn="l">
              <a:lnSpc>
                <a:spcPts val="1500"/>
              </a:lnSpc>
            </a:pPr>
            <a:endParaRPr lang="fr-FR" sz="1099" noProof="0">
              <a:solidFill>
                <a:srgbClr val="04153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86350" y="7661147"/>
            <a:ext cx="2424503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fr-FR" sz="1600" b="1" noProof="0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Organisation pédagogique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1227" y="4240976"/>
            <a:ext cx="2179482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fr-FR" sz="1600" b="1" noProof="0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Modalités d’évaluation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2364" y="270092"/>
            <a:ext cx="2423046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fr-FR" sz="1600" b="1" noProof="0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Déroulement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48727" y="4240976"/>
            <a:ext cx="2262749" cy="264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fr-FR" sz="1600" b="1" noProof="0">
                <a:solidFill>
                  <a:srgbClr val="365CA3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Les étapes de la VAE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06447" y="7636897"/>
            <a:ext cx="3323939" cy="818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6"/>
              </a:lnSpc>
            </a:pPr>
            <a:r>
              <a:rPr lang="fr-FR" sz="1600" b="1" noProof="0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Contactez votre centre de formation pour toutes informations et prise de rendez-vous</a:t>
            </a:r>
          </a:p>
        </p:txBody>
      </p:sp>
      <p:sp>
        <p:nvSpPr>
          <p:cNvPr id="23" name="Freeform 23"/>
          <p:cNvSpPr/>
          <p:nvPr/>
        </p:nvSpPr>
        <p:spPr>
          <a:xfrm>
            <a:off x="286350" y="9984651"/>
            <a:ext cx="589147" cy="461007"/>
          </a:xfrm>
          <a:custGeom>
            <a:avLst/>
            <a:gdLst/>
            <a:ahLst/>
            <a:cxnLst/>
            <a:rect l="l" t="t" r="r" b="b"/>
            <a:pathLst>
              <a:path w="589147" h="461007">
                <a:moveTo>
                  <a:pt x="0" y="0"/>
                </a:moveTo>
                <a:lnTo>
                  <a:pt x="589147" y="0"/>
                </a:lnTo>
                <a:lnTo>
                  <a:pt x="589147" y="461007"/>
                </a:lnTo>
                <a:lnTo>
                  <a:pt x="0" y="46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24" name="TextBox 24"/>
          <p:cNvSpPr txBox="1"/>
          <p:nvPr/>
        </p:nvSpPr>
        <p:spPr>
          <a:xfrm>
            <a:off x="961046" y="9956076"/>
            <a:ext cx="2603133" cy="577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fr-FR" sz="1099" i="1" noProof="0">
                <a:solidFill>
                  <a:srgbClr val="041533"/>
                </a:solidFill>
                <a:latin typeface="Source Sans Pro Italics"/>
                <a:ea typeface="Source Sans Pro Italics"/>
                <a:cs typeface="Source Sans Pro Italics"/>
                <a:sym typeface="Source Sans Pro Italics"/>
              </a:rPr>
              <a:t>Nom et prénom - email - tel </a:t>
            </a:r>
          </a:p>
          <a:p>
            <a:pPr algn="l">
              <a:lnSpc>
                <a:spcPts val="1500"/>
              </a:lnSpc>
            </a:pPr>
            <a:r>
              <a:rPr lang="fr-FR" sz="1099" i="1" noProof="0">
                <a:solidFill>
                  <a:srgbClr val="041533"/>
                </a:solidFill>
                <a:latin typeface="Source Sans Pro Italics"/>
                <a:ea typeface="Source Sans Pro Italics"/>
                <a:cs typeface="Source Sans Pro Italics"/>
                <a:sym typeface="Source Sans Pro Italics"/>
              </a:rPr>
              <a:t>Référent(e) handicap, peut adapter votre parcours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42451" y="10172706"/>
            <a:ext cx="1059127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fr-FR" sz="1000" noProof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date de mise à jour 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Produit VAE à Distance</dc:title>
  <cp:revision>6</cp:revision>
  <dcterms:created xsi:type="dcterms:W3CDTF">2006-08-16T00:00:00Z</dcterms:created>
  <dcterms:modified xsi:type="dcterms:W3CDTF">2026-10-01T09:47:28Z</dcterms:modified>
  <dc:identifier>DAG_Dp04J7w</dc:identifier>
</cp:coreProperties>
</file>